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diagrams/drawing3.xml" ContentType="application/vnd.ms-office.drawingml.diagramDrawing+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diagrams/layout3.xml" ContentType="application/vnd.openxmlformats-officedocument.drawingml.diagram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4024" r:id="rId5"/>
    <p:sldMasterId id="2147484041" r:id="rId6"/>
    <p:sldMasterId id="2147484054" r:id="rId7"/>
    <p:sldMasterId id="2147484067" r:id="rId8"/>
    <p:sldMasterId id="2147484265" r:id="rId9"/>
    <p:sldMasterId id="2147484277" r:id="rId10"/>
    <p:sldMasterId id="2147484289" r:id="rId11"/>
  </p:sldMasterIdLst>
  <p:notesMasterIdLst>
    <p:notesMasterId r:id="rId37"/>
  </p:notesMasterIdLst>
  <p:handoutMasterIdLst>
    <p:handoutMasterId r:id="rId38"/>
  </p:handoutMasterIdLst>
  <p:sldIdLst>
    <p:sldId id="262" r:id="rId12"/>
    <p:sldId id="269" r:id="rId13"/>
    <p:sldId id="273" r:id="rId14"/>
    <p:sldId id="296" r:id="rId15"/>
    <p:sldId id="297" r:id="rId16"/>
    <p:sldId id="298" r:id="rId17"/>
    <p:sldId id="299" r:id="rId18"/>
    <p:sldId id="270" r:id="rId19"/>
    <p:sldId id="271" r:id="rId20"/>
    <p:sldId id="301" r:id="rId21"/>
    <p:sldId id="280" r:id="rId22"/>
    <p:sldId id="302" r:id="rId23"/>
    <p:sldId id="303" r:id="rId24"/>
    <p:sldId id="304" r:id="rId25"/>
    <p:sldId id="305" r:id="rId26"/>
    <p:sldId id="306" r:id="rId27"/>
    <p:sldId id="307" r:id="rId28"/>
    <p:sldId id="308" r:id="rId29"/>
    <p:sldId id="309" r:id="rId30"/>
    <p:sldId id="310" r:id="rId31"/>
    <p:sldId id="311" r:id="rId32"/>
    <p:sldId id="312" r:id="rId33"/>
    <p:sldId id="284" r:id="rId34"/>
    <p:sldId id="295" r:id="rId35"/>
    <p:sldId id="283"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8C26"/>
    <a:srgbClr val="85832D"/>
    <a:srgbClr val="647D33"/>
    <a:srgbClr val="4F622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0" autoAdjust="0"/>
    <p:restoredTop sz="95250" autoAdjust="0"/>
  </p:normalViewPr>
  <p:slideViewPr>
    <p:cSldViewPr>
      <p:cViewPr>
        <p:scale>
          <a:sx n="40" d="100"/>
          <a:sy n="40" d="100"/>
        </p:scale>
        <p:origin x="-2040" y="-63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195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5E6F8-B5BA-4A3F-BC70-82534F34328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6AA737BD-9576-4CF3-9369-2FAC9A7AEDAA}">
      <dgm:prSet phldrT="[Text]"/>
      <dgm:spPr/>
      <dgm:t>
        <a:bodyPr/>
        <a:lstStyle/>
        <a:p>
          <a:r>
            <a:rPr lang="en-GB" dirty="0" smtClean="0"/>
            <a:t>Key Barriers</a:t>
          </a:r>
          <a:endParaRPr lang="en-GB" dirty="0"/>
        </a:p>
      </dgm:t>
    </dgm:pt>
    <dgm:pt modelId="{5CD3E2B9-14B8-41DA-9C1F-930D5DB31E98}" type="parTrans" cxnId="{62FA8D1D-382E-4636-B17B-C16DA4B8A0C4}">
      <dgm:prSet/>
      <dgm:spPr/>
      <dgm:t>
        <a:bodyPr/>
        <a:lstStyle/>
        <a:p>
          <a:endParaRPr lang="en-GB"/>
        </a:p>
      </dgm:t>
    </dgm:pt>
    <dgm:pt modelId="{D2F44CDC-954E-4E2B-85BD-110509333FFB}" type="sibTrans" cxnId="{62FA8D1D-382E-4636-B17B-C16DA4B8A0C4}">
      <dgm:prSet/>
      <dgm:spPr/>
      <dgm:t>
        <a:bodyPr/>
        <a:lstStyle/>
        <a:p>
          <a:endParaRPr lang="en-GB"/>
        </a:p>
      </dgm:t>
    </dgm:pt>
    <dgm:pt modelId="{E19115B3-EBA1-4AC1-A594-CD6FE3BFABF4}">
      <dgm:prSet phldrT="[Text]"/>
      <dgm:spPr/>
      <dgm:t>
        <a:bodyPr/>
        <a:lstStyle/>
        <a:p>
          <a:r>
            <a:rPr lang="en-GB" dirty="0" smtClean="0"/>
            <a:t>Fashion </a:t>
          </a:r>
          <a:endParaRPr lang="en-GB" dirty="0"/>
        </a:p>
      </dgm:t>
    </dgm:pt>
    <dgm:pt modelId="{B3A0166A-E2B3-409F-8FE9-8FCEF19A2B59}" type="parTrans" cxnId="{904840AE-4846-43A2-B286-C311E09E6184}">
      <dgm:prSet/>
      <dgm:spPr/>
      <dgm:t>
        <a:bodyPr/>
        <a:lstStyle/>
        <a:p>
          <a:endParaRPr lang="en-GB"/>
        </a:p>
      </dgm:t>
    </dgm:pt>
    <dgm:pt modelId="{C1981298-6C09-447B-8BF2-F5467715B10B}" type="sibTrans" cxnId="{904840AE-4846-43A2-B286-C311E09E6184}">
      <dgm:prSet/>
      <dgm:spPr/>
      <dgm:t>
        <a:bodyPr/>
        <a:lstStyle/>
        <a:p>
          <a:endParaRPr lang="en-GB"/>
        </a:p>
      </dgm:t>
    </dgm:pt>
    <dgm:pt modelId="{D66D241A-B1F4-4642-A39C-1449FDFC9B40}">
      <dgm:prSet phldrT="[Text]"/>
      <dgm:spPr/>
      <dgm:t>
        <a:bodyPr/>
        <a:lstStyle/>
        <a:p>
          <a:r>
            <a:rPr lang="en-GB" dirty="0" smtClean="0"/>
            <a:t>Agency</a:t>
          </a:r>
          <a:endParaRPr lang="en-GB" dirty="0"/>
        </a:p>
      </dgm:t>
    </dgm:pt>
    <dgm:pt modelId="{5209AF7D-F9E5-4B47-A117-6307F7C2D750}" type="parTrans" cxnId="{8E3954DB-CC59-4C29-A63B-932CB76DC2F2}">
      <dgm:prSet/>
      <dgm:spPr/>
      <dgm:t>
        <a:bodyPr/>
        <a:lstStyle/>
        <a:p>
          <a:endParaRPr lang="en-GB"/>
        </a:p>
      </dgm:t>
    </dgm:pt>
    <dgm:pt modelId="{99421AE9-0393-4259-8A36-A1BB1A29796D}" type="sibTrans" cxnId="{8E3954DB-CC59-4C29-A63B-932CB76DC2F2}">
      <dgm:prSet/>
      <dgm:spPr/>
      <dgm:t>
        <a:bodyPr/>
        <a:lstStyle/>
        <a:p>
          <a:endParaRPr lang="en-GB"/>
        </a:p>
      </dgm:t>
    </dgm:pt>
    <dgm:pt modelId="{C1963ED2-FB0B-48D0-85AF-D9C5CE224EA2}">
      <dgm:prSet phldrT="[Text]"/>
      <dgm:spPr/>
      <dgm:t>
        <a:bodyPr/>
        <a:lstStyle/>
        <a:p>
          <a:r>
            <a:rPr lang="en-GB" dirty="0" smtClean="0"/>
            <a:t>Quality of products</a:t>
          </a:r>
          <a:endParaRPr lang="en-GB" dirty="0"/>
        </a:p>
      </dgm:t>
    </dgm:pt>
    <dgm:pt modelId="{E0E2CD47-412C-4EDF-B88A-B11BD478A047}" type="parTrans" cxnId="{8F6FC5E0-B5EB-43C7-AAB1-3B950A043A20}">
      <dgm:prSet/>
      <dgm:spPr/>
      <dgm:t>
        <a:bodyPr/>
        <a:lstStyle/>
        <a:p>
          <a:endParaRPr lang="en-GB"/>
        </a:p>
      </dgm:t>
    </dgm:pt>
    <dgm:pt modelId="{7481EA0E-CD5E-4E17-A8C0-17227FDAF5F9}" type="sibTrans" cxnId="{8F6FC5E0-B5EB-43C7-AAB1-3B950A043A20}">
      <dgm:prSet/>
      <dgm:spPr/>
      <dgm:t>
        <a:bodyPr/>
        <a:lstStyle/>
        <a:p>
          <a:endParaRPr lang="en-GB"/>
        </a:p>
      </dgm:t>
    </dgm:pt>
    <dgm:pt modelId="{24D773E8-2797-4836-BEC0-65170014355E}">
      <dgm:prSet phldrT="[Text]"/>
      <dgm:spPr/>
      <dgm:t>
        <a:bodyPr/>
        <a:lstStyle/>
        <a:p>
          <a:r>
            <a:rPr lang="en-GB" dirty="0" smtClean="0"/>
            <a:t>Cheap products</a:t>
          </a:r>
          <a:endParaRPr lang="en-GB" dirty="0"/>
        </a:p>
      </dgm:t>
    </dgm:pt>
    <dgm:pt modelId="{B08610C1-7008-4466-973A-A10F0832695C}" type="parTrans" cxnId="{CF11120B-734E-4192-BB5D-9A3C8BC96DC0}">
      <dgm:prSet/>
      <dgm:spPr/>
      <dgm:t>
        <a:bodyPr/>
        <a:lstStyle/>
        <a:p>
          <a:endParaRPr lang="en-GB"/>
        </a:p>
      </dgm:t>
    </dgm:pt>
    <dgm:pt modelId="{89BAE8C9-54CD-426B-9A40-CB399A39B3C7}" type="sibTrans" cxnId="{CF11120B-734E-4192-BB5D-9A3C8BC96DC0}">
      <dgm:prSet/>
      <dgm:spPr/>
      <dgm:t>
        <a:bodyPr/>
        <a:lstStyle/>
        <a:p>
          <a:endParaRPr lang="en-GB"/>
        </a:p>
      </dgm:t>
    </dgm:pt>
    <dgm:pt modelId="{7D2053FE-AD3A-452D-81A3-BC680C6946F1}">
      <dgm:prSet/>
      <dgm:spPr/>
      <dgm:t>
        <a:bodyPr/>
        <a:lstStyle/>
        <a:p>
          <a:r>
            <a:rPr lang="en-GB" dirty="0" smtClean="0"/>
            <a:t>Consumers</a:t>
          </a:r>
        </a:p>
        <a:p>
          <a:r>
            <a:rPr lang="en-GB" dirty="0" smtClean="0"/>
            <a:t>powerless</a:t>
          </a:r>
          <a:endParaRPr lang="en-GB" dirty="0"/>
        </a:p>
      </dgm:t>
    </dgm:pt>
    <dgm:pt modelId="{60918C8D-F07C-418E-892E-41C7CFC9FADE}" type="parTrans" cxnId="{EEB8BC2C-9E3B-45D1-A883-FE1D5068AF15}">
      <dgm:prSet/>
      <dgm:spPr/>
      <dgm:t>
        <a:bodyPr/>
        <a:lstStyle/>
        <a:p>
          <a:endParaRPr lang="en-GB"/>
        </a:p>
      </dgm:t>
    </dgm:pt>
    <dgm:pt modelId="{05CEEB29-4F39-42AD-9433-7646B2807AB0}" type="sibTrans" cxnId="{EEB8BC2C-9E3B-45D1-A883-FE1D5068AF15}">
      <dgm:prSet/>
      <dgm:spPr/>
      <dgm:t>
        <a:bodyPr/>
        <a:lstStyle/>
        <a:p>
          <a:endParaRPr lang="en-GB"/>
        </a:p>
      </dgm:t>
    </dgm:pt>
    <dgm:pt modelId="{91582F9F-3F5A-4489-9E66-A7554C601572}">
      <dgm:prSet/>
      <dgm:spPr/>
      <dgm:t>
        <a:bodyPr/>
        <a:lstStyle/>
        <a:p>
          <a:r>
            <a:rPr lang="en-GB" dirty="0" smtClean="0"/>
            <a:t>Lack of info on lifetimes</a:t>
          </a:r>
          <a:endParaRPr lang="en-GB" dirty="0"/>
        </a:p>
      </dgm:t>
    </dgm:pt>
    <dgm:pt modelId="{005FA77E-9F22-4A6F-BC35-15C36DA9D282}" type="parTrans" cxnId="{B5970C38-BA18-430E-B253-A53AA7555993}">
      <dgm:prSet/>
      <dgm:spPr/>
      <dgm:t>
        <a:bodyPr/>
        <a:lstStyle/>
        <a:p>
          <a:endParaRPr lang="en-GB"/>
        </a:p>
      </dgm:t>
    </dgm:pt>
    <dgm:pt modelId="{3E9FB6AB-95F5-4775-AE1B-CD9F3EC203C1}" type="sibTrans" cxnId="{B5970C38-BA18-430E-B253-A53AA7555993}">
      <dgm:prSet/>
      <dgm:spPr/>
      <dgm:t>
        <a:bodyPr/>
        <a:lstStyle/>
        <a:p>
          <a:endParaRPr lang="en-GB"/>
        </a:p>
      </dgm:t>
    </dgm:pt>
    <dgm:pt modelId="{97B2C775-FA3E-4E4E-BE3B-8EF7E8053DDA}">
      <dgm:prSet/>
      <dgm:spPr/>
      <dgm:t>
        <a:bodyPr/>
        <a:lstStyle/>
        <a:p>
          <a:r>
            <a:rPr lang="en-GB" dirty="0" smtClean="0"/>
            <a:t>Services e.g. repair</a:t>
          </a:r>
          <a:endParaRPr lang="en-GB" dirty="0"/>
        </a:p>
      </dgm:t>
    </dgm:pt>
    <dgm:pt modelId="{556674E9-1F84-411C-B376-06BB6ACEF4AF}" type="parTrans" cxnId="{160ADF2D-8EF2-44AA-9466-57A8B9372F3D}">
      <dgm:prSet/>
      <dgm:spPr/>
      <dgm:t>
        <a:bodyPr/>
        <a:lstStyle/>
        <a:p>
          <a:endParaRPr lang="en-GB"/>
        </a:p>
      </dgm:t>
    </dgm:pt>
    <dgm:pt modelId="{23AF7F7A-3FBB-4FD0-9DE2-B3AE801A7CB2}" type="sibTrans" cxnId="{160ADF2D-8EF2-44AA-9466-57A8B9372F3D}">
      <dgm:prSet/>
      <dgm:spPr/>
      <dgm:t>
        <a:bodyPr/>
        <a:lstStyle/>
        <a:p>
          <a:endParaRPr lang="en-GB"/>
        </a:p>
      </dgm:t>
    </dgm:pt>
    <dgm:pt modelId="{E09F3C59-2824-4F51-8E63-1DA972A1C001}">
      <dgm:prSet/>
      <dgm:spPr/>
      <dgm:t>
        <a:bodyPr/>
        <a:lstStyle/>
        <a:p>
          <a:r>
            <a:rPr lang="en-GB" dirty="0" smtClean="0"/>
            <a:t>Wanting ‘value’</a:t>
          </a:r>
          <a:endParaRPr lang="en-GB" dirty="0"/>
        </a:p>
      </dgm:t>
    </dgm:pt>
    <dgm:pt modelId="{564E7323-CFF0-40AA-AD0A-4A32872F5B2E}" type="parTrans" cxnId="{BA3B1C42-239D-4522-816B-F17435830368}">
      <dgm:prSet/>
      <dgm:spPr/>
      <dgm:t>
        <a:bodyPr/>
        <a:lstStyle/>
        <a:p>
          <a:endParaRPr lang="en-GB"/>
        </a:p>
      </dgm:t>
    </dgm:pt>
    <dgm:pt modelId="{ABA607BC-C4F3-4383-9974-BA1B90ACBAF6}" type="sibTrans" cxnId="{BA3B1C42-239D-4522-816B-F17435830368}">
      <dgm:prSet/>
      <dgm:spPr/>
      <dgm:t>
        <a:bodyPr/>
        <a:lstStyle/>
        <a:p>
          <a:endParaRPr lang="en-GB"/>
        </a:p>
      </dgm:t>
    </dgm:pt>
    <dgm:pt modelId="{98F1F0B6-0DC2-45D1-8B84-1F183141F27F}" type="pres">
      <dgm:prSet presAssocID="{B225E6F8-B5BA-4A3F-BC70-82534F343289}" presName="cycle" presStyleCnt="0">
        <dgm:presLayoutVars>
          <dgm:chMax val="1"/>
          <dgm:dir/>
          <dgm:animLvl val="ctr"/>
          <dgm:resizeHandles val="exact"/>
        </dgm:presLayoutVars>
      </dgm:prSet>
      <dgm:spPr/>
      <dgm:t>
        <a:bodyPr/>
        <a:lstStyle/>
        <a:p>
          <a:endParaRPr lang="en-GB"/>
        </a:p>
      </dgm:t>
    </dgm:pt>
    <dgm:pt modelId="{550870B0-8495-4F1E-BD24-EB76379B9C2A}" type="pres">
      <dgm:prSet presAssocID="{6AA737BD-9576-4CF3-9369-2FAC9A7AEDAA}" presName="centerShape" presStyleLbl="node0" presStyleIdx="0" presStyleCnt="1"/>
      <dgm:spPr/>
      <dgm:t>
        <a:bodyPr/>
        <a:lstStyle/>
        <a:p>
          <a:endParaRPr lang="en-GB"/>
        </a:p>
      </dgm:t>
    </dgm:pt>
    <dgm:pt modelId="{28B29EFB-FAB7-48F0-96E5-3D60B2507C70}" type="pres">
      <dgm:prSet presAssocID="{B3A0166A-E2B3-409F-8FE9-8FCEF19A2B59}" presName="Name9" presStyleLbl="parChTrans1D2" presStyleIdx="0" presStyleCnt="8"/>
      <dgm:spPr/>
      <dgm:t>
        <a:bodyPr/>
        <a:lstStyle/>
        <a:p>
          <a:endParaRPr lang="en-GB"/>
        </a:p>
      </dgm:t>
    </dgm:pt>
    <dgm:pt modelId="{A391CED8-0633-4380-9CD7-278E04F6742A}" type="pres">
      <dgm:prSet presAssocID="{B3A0166A-E2B3-409F-8FE9-8FCEF19A2B59}" presName="connTx" presStyleLbl="parChTrans1D2" presStyleIdx="0" presStyleCnt="8"/>
      <dgm:spPr/>
      <dgm:t>
        <a:bodyPr/>
        <a:lstStyle/>
        <a:p>
          <a:endParaRPr lang="en-GB"/>
        </a:p>
      </dgm:t>
    </dgm:pt>
    <dgm:pt modelId="{AEFF7FD5-5E93-4E0F-84B7-CA8C4D262892}" type="pres">
      <dgm:prSet presAssocID="{E19115B3-EBA1-4AC1-A594-CD6FE3BFABF4}" presName="node" presStyleLbl="node1" presStyleIdx="0" presStyleCnt="8">
        <dgm:presLayoutVars>
          <dgm:bulletEnabled val="1"/>
        </dgm:presLayoutVars>
      </dgm:prSet>
      <dgm:spPr/>
      <dgm:t>
        <a:bodyPr/>
        <a:lstStyle/>
        <a:p>
          <a:endParaRPr lang="en-GB"/>
        </a:p>
      </dgm:t>
    </dgm:pt>
    <dgm:pt modelId="{21A326A6-E7C5-4430-9EE3-FE5620C6CF1C}" type="pres">
      <dgm:prSet presAssocID="{5209AF7D-F9E5-4B47-A117-6307F7C2D750}" presName="Name9" presStyleLbl="parChTrans1D2" presStyleIdx="1" presStyleCnt="8"/>
      <dgm:spPr/>
      <dgm:t>
        <a:bodyPr/>
        <a:lstStyle/>
        <a:p>
          <a:endParaRPr lang="en-GB"/>
        </a:p>
      </dgm:t>
    </dgm:pt>
    <dgm:pt modelId="{C1CF6F59-0DE1-4556-8FC1-61129AE07E52}" type="pres">
      <dgm:prSet presAssocID="{5209AF7D-F9E5-4B47-A117-6307F7C2D750}" presName="connTx" presStyleLbl="parChTrans1D2" presStyleIdx="1" presStyleCnt="8"/>
      <dgm:spPr/>
      <dgm:t>
        <a:bodyPr/>
        <a:lstStyle/>
        <a:p>
          <a:endParaRPr lang="en-GB"/>
        </a:p>
      </dgm:t>
    </dgm:pt>
    <dgm:pt modelId="{EFBF3803-BB8C-4ECF-9E3A-2B0B9B207A52}" type="pres">
      <dgm:prSet presAssocID="{D66D241A-B1F4-4642-A39C-1449FDFC9B40}" presName="node" presStyleLbl="node1" presStyleIdx="1" presStyleCnt="8" custScaleX="91521" custScaleY="99723">
        <dgm:presLayoutVars>
          <dgm:bulletEnabled val="1"/>
        </dgm:presLayoutVars>
      </dgm:prSet>
      <dgm:spPr/>
      <dgm:t>
        <a:bodyPr/>
        <a:lstStyle/>
        <a:p>
          <a:endParaRPr lang="en-GB"/>
        </a:p>
      </dgm:t>
    </dgm:pt>
    <dgm:pt modelId="{D751A3F1-C681-4E63-BCE7-F1555016FDA5}" type="pres">
      <dgm:prSet presAssocID="{E0E2CD47-412C-4EDF-B88A-B11BD478A047}" presName="Name9" presStyleLbl="parChTrans1D2" presStyleIdx="2" presStyleCnt="8"/>
      <dgm:spPr/>
      <dgm:t>
        <a:bodyPr/>
        <a:lstStyle/>
        <a:p>
          <a:endParaRPr lang="en-GB"/>
        </a:p>
      </dgm:t>
    </dgm:pt>
    <dgm:pt modelId="{7C02516F-9DFF-4374-A12B-D8A491396484}" type="pres">
      <dgm:prSet presAssocID="{E0E2CD47-412C-4EDF-B88A-B11BD478A047}" presName="connTx" presStyleLbl="parChTrans1D2" presStyleIdx="2" presStyleCnt="8"/>
      <dgm:spPr/>
      <dgm:t>
        <a:bodyPr/>
        <a:lstStyle/>
        <a:p>
          <a:endParaRPr lang="en-GB"/>
        </a:p>
      </dgm:t>
    </dgm:pt>
    <dgm:pt modelId="{A1B50C63-489B-4AE2-A26F-9283B6FCF47A}" type="pres">
      <dgm:prSet presAssocID="{C1963ED2-FB0B-48D0-85AF-D9C5CE224EA2}" presName="node" presStyleLbl="node1" presStyleIdx="2" presStyleCnt="8">
        <dgm:presLayoutVars>
          <dgm:bulletEnabled val="1"/>
        </dgm:presLayoutVars>
      </dgm:prSet>
      <dgm:spPr/>
      <dgm:t>
        <a:bodyPr/>
        <a:lstStyle/>
        <a:p>
          <a:endParaRPr lang="en-GB"/>
        </a:p>
      </dgm:t>
    </dgm:pt>
    <dgm:pt modelId="{3D5CCFBE-F923-4CB3-8E40-E48F2515D42C}" type="pres">
      <dgm:prSet presAssocID="{B08610C1-7008-4466-973A-A10F0832695C}" presName="Name9" presStyleLbl="parChTrans1D2" presStyleIdx="3" presStyleCnt="8"/>
      <dgm:spPr/>
      <dgm:t>
        <a:bodyPr/>
        <a:lstStyle/>
        <a:p>
          <a:endParaRPr lang="en-GB"/>
        </a:p>
      </dgm:t>
    </dgm:pt>
    <dgm:pt modelId="{DAFA2F8A-7A2B-431A-BAD9-477A04CDE67A}" type="pres">
      <dgm:prSet presAssocID="{B08610C1-7008-4466-973A-A10F0832695C}" presName="connTx" presStyleLbl="parChTrans1D2" presStyleIdx="3" presStyleCnt="8"/>
      <dgm:spPr/>
      <dgm:t>
        <a:bodyPr/>
        <a:lstStyle/>
        <a:p>
          <a:endParaRPr lang="en-GB"/>
        </a:p>
      </dgm:t>
    </dgm:pt>
    <dgm:pt modelId="{BC77D584-24FF-4A6C-A169-3B7CA44F9338}" type="pres">
      <dgm:prSet presAssocID="{24D773E8-2797-4836-BEC0-65170014355E}" presName="node" presStyleLbl="node1" presStyleIdx="3" presStyleCnt="8">
        <dgm:presLayoutVars>
          <dgm:bulletEnabled val="1"/>
        </dgm:presLayoutVars>
      </dgm:prSet>
      <dgm:spPr/>
      <dgm:t>
        <a:bodyPr/>
        <a:lstStyle/>
        <a:p>
          <a:endParaRPr lang="en-GB"/>
        </a:p>
      </dgm:t>
    </dgm:pt>
    <dgm:pt modelId="{8E071BC9-3C69-4C21-82BF-0BC2E4530BB4}" type="pres">
      <dgm:prSet presAssocID="{60918C8D-F07C-418E-892E-41C7CFC9FADE}" presName="Name9" presStyleLbl="parChTrans1D2" presStyleIdx="4" presStyleCnt="8"/>
      <dgm:spPr/>
      <dgm:t>
        <a:bodyPr/>
        <a:lstStyle/>
        <a:p>
          <a:endParaRPr lang="en-GB"/>
        </a:p>
      </dgm:t>
    </dgm:pt>
    <dgm:pt modelId="{BF6B38F6-085A-4562-9873-05A231835E98}" type="pres">
      <dgm:prSet presAssocID="{60918C8D-F07C-418E-892E-41C7CFC9FADE}" presName="connTx" presStyleLbl="parChTrans1D2" presStyleIdx="4" presStyleCnt="8"/>
      <dgm:spPr/>
      <dgm:t>
        <a:bodyPr/>
        <a:lstStyle/>
        <a:p>
          <a:endParaRPr lang="en-GB"/>
        </a:p>
      </dgm:t>
    </dgm:pt>
    <dgm:pt modelId="{260092E3-6C8E-4538-80E7-3ABB2D42BA2C}" type="pres">
      <dgm:prSet presAssocID="{7D2053FE-AD3A-452D-81A3-BC680C6946F1}" presName="node" presStyleLbl="node1" presStyleIdx="4" presStyleCnt="8">
        <dgm:presLayoutVars>
          <dgm:bulletEnabled val="1"/>
        </dgm:presLayoutVars>
      </dgm:prSet>
      <dgm:spPr/>
      <dgm:t>
        <a:bodyPr/>
        <a:lstStyle/>
        <a:p>
          <a:endParaRPr lang="en-GB"/>
        </a:p>
      </dgm:t>
    </dgm:pt>
    <dgm:pt modelId="{C2AA7D4E-D296-4E4A-81FA-6D13592349BC}" type="pres">
      <dgm:prSet presAssocID="{005FA77E-9F22-4A6F-BC35-15C36DA9D282}" presName="Name9" presStyleLbl="parChTrans1D2" presStyleIdx="5" presStyleCnt="8"/>
      <dgm:spPr/>
      <dgm:t>
        <a:bodyPr/>
        <a:lstStyle/>
        <a:p>
          <a:endParaRPr lang="en-GB"/>
        </a:p>
      </dgm:t>
    </dgm:pt>
    <dgm:pt modelId="{A3291992-21E6-4496-86C1-34090B768C42}" type="pres">
      <dgm:prSet presAssocID="{005FA77E-9F22-4A6F-BC35-15C36DA9D282}" presName="connTx" presStyleLbl="parChTrans1D2" presStyleIdx="5" presStyleCnt="8"/>
      <dgm:spPr/>
      <dgm:t>
        <a:bodyPr/>
        <a:lstStyle/>
        <a:p>
          <a:endParaRPr lang="en-GB"/>
        </a:p>
      </dgm:t>
    </dgm:pt>
    <dgm:pt modelId="{D18AF180-9CA7-4ED1-914E-6EBFE3CCCE1D}" type="pres">
      <dgm:prSet presAssocID="{91582F9F-3F5A-4489-9E66-A7554C601572}" presName="node" presStyleLbl="node1" presStyleIdx="5" presStyleCnt="8">
        <dgm:presLayoutVars>
          <dgm:bulletEnabled val="1"/>
        </dgm:presLayoutVars>
      </dgm:prSet>
      <dgm:spPr/>
      <dgm:t>
        <a:bodyPr/>
        <a:lstStyle/>
        <a:p>
          <a:endParaRPr lang="en-GB"/>
        </a:p>
      </dgm:t>
    </dgm:pt>
    <dgm:pt modelId="{2C8287C7-BD20-4F6B-93C4-FE10ECED724E}" type="pres">
      <dgm:prSet presAssocID="{556674E9-1F84-411C-B376-06BB6ACEF4AF}" presName="Name9" presStyleLbl="parChTrans1D2" presStyleIdx="6" presStyleCnt="8"/>
      <dgm:spPr/>
      <dgm:t>
        <a:bodyPr/>
        <a:lstStyle/>
        <a:p>
          <a:endParaRPr lang="en-GB"/>
        </a:p>
      </dgm:t>
    </dgm:pt>
    <dgm:pt modelId="{88CCFCEA-73EB-4523-9B87-327C97F7004A}" type="pres">
      <dgm:prSet presAssocID="{556674E9-1F84-411C-B376-06BB6ACEF4AF}" presName="connTx" presStyleLbl="parChTrans1D2" presStyleIdx="6" presStyleCnt="8"/>
      <dgm:spPr/>
      <dgm:t>
        <a:bodyPr/>
        <a:lstStyle/>
        <a:p>
          <a:endParaRPr lang="en-GB"/>
        </a:p>
      </dgm:t>
    </dgm:pt>
    <dgm:pt modelId="{6F3DB421-F03E-4354-92A3-005A1D0A3970}" type="pres">
      <dgm:prSet presAssocID="{97B2C775-FA3E-4E4E-BE3B-8EF7E8053DDA}" presName="node" presStyleLbl="node1" presStyleIdx="6" presStyleCnt="8">
        <dgm:presLayoutVars>
          <dgm:bulletEnabled val="1"/>
        </dgm:presLayoutVars>
      </dgm:prSet>
      <dgm:spPr/>
      <dgm:t>
        <a:bodyPr/>
        <a:lstStyle/>
        <a:p>
          <a:endParaRPr lang="en-GB"/>
        </a:p>
      </dgm:t>
    </dgm:pt>
    <dgm:pt modelId="{451684C2-6646-4B71-98CE-01E55F4EF43E}" type="pres">
      <dgm:prSet presAssocID="{564E7323-CFF0-40AA-AD0A-4A32872F5B2E}" presName="Name9" presStyleLbl="parChTrans1D2" presStyleIdx="7" presStyleCnt="8"/>
      <dgm:spPr/>
      <dgm:t>
        <a:bodyPr/>
        <a:lstStyle/>
        <a:p>
          <a:endParaRPr lang="en-GB"/>
        </a:p>
      </dgm:t>
    </dgm:pt>
    <dgm:pt modelId="{0C6CF118-3FF9-4811-B6C9-A4F963700E2B}" type="pres">
      <dgm:prSet presAssocID="{564E7323-CFF0-40AA-AD0A-4A32872F5B2E}" presName="connTx" presStyleLbl="parChTrans1D2" presStyleIdx="7" presStyleCnt="8"/>
      <dgm:spPr/>
      <dgm:t>
        <a:bodyPr/>
        <a:lstStyle/>
        <a:p>
          <a:endParaRPr lang="en-GB"/>
        </a:p>
      </dgm:t>
    </dgm:pt>
    <dgm:pt modelId="{AC633BB7-E9D5-447F-997F-B03B02E88A3F}" type="pres">
      <dgm:prSet presAssocID="{E09F3C59-2824-4F51-8E63-1DA972A1C001}" presName="node" presStyleLbl="node1" presStyleIdx="7" presStyleCnt="8">
        <dgm:presLayoutVars>
          <dgm:bulletEnabled val="1"/>
        </dgm:presLayoutVars>
      </dgm:prSet>
      <dgm:spPr/>
      <dgm:t>
        <a:bodyPr/>
        <a:lstStyle/>
        <a:p>
          <a:endParaRPr lang="en-GB"/>
        </a:p>
      </dgm:t>
    </dgm:pt>
  </dgm:ptLst>
  <dgm:cxnLst>
    <dgm:cxn modelId="{8BE952FC-F429-4F10-8D22-A4EE898584BC}" type="presOf" srcId="{97B2C775-FA3E-4E4E-BE3B-8EF7E8053DDA}" destId="{6F3DB421-F03E-4354-92A3-005A1D0A3970}" srcOrd="0" destOrd="0" presId="urn:microsoft.com/office/officeart/2005/8/layout/radial1"/>
    <dgm:cxn modelId="{160ADF2D-8EF2-44AA-9466-57A8B9372F3D}" srcId="{6AA737BD-9576-4CF3-9369-2FAC9A7AEDAA}" destId="{97B2C775-FA3E-4E4E-BE3B-8EF7E8053DDA}" srcOrd="6" destOrd="0" parTransId="{556674E9-1F84-411C-B376-06BB6ACEF4AF}" sibTransId="{23AF7F7A-3FBB-4FD0-9DE2-B3AE801A7CB2}"/>
    <dgm:cxn modelId="{25D3E47D-C77F-4E99-AC70-2A95CE1C660E}" type="presOf" srcId="{556674E9-1F84-411C-B376-06BB6ACEF4AF}" destId="{88CCFCEA-73EB-4523-9B87-327C97F7004A}" srcOrd="1" destOrd="0" presId="urn:microsoft.com/office/officeart/2005/8/layout/radial1"/>
    <dgm:cxn modelId="{904840AE-4846-43A2-B286-C311E09E6184}" srcId="{6AA737BD-9576-4CF3-9369-2FAC9A7AEDAA}" destId="{E19115B3-EBA1-4AC1-A594-CD6FE3BFABF4}" srcOrd="0" destOrd="0" parTransId="{B3A0166A-E2B3-409F-8FE9-8FCEF19A2B59}" sibTransId="{C1981298-6C09-447B-8BF2-F5467715B10B}"/>
    <dgm:cxn modelId="{A60A51B9-A75D-4245-8007-4840A5F479A0}" type="presOf" srcId="{E19115B3-EBA1-4AC1-A594-CD6FE3BFABF4}" destId="{AEFF7FD5-5E93-4E0F-84B7-CA8C4D262892}" srcOrd="0" destOrd="0" presId="urn:microsoft.com/office/officeart/2005/8/layout/radial1"/>
    <dgm:cxn modelId="{8F6FC5E0-B5EB-43C7-AAB1-3B950A043A20}" srcId="{6AA737BD-9576-4CF3-9369-2FAC9A7AEDAA}" destId="{C1963ED2-FB0B-48D0-85AF-D9C5CE224EA2}" srcOrd="2" destOrd="0" parTransId="{E0E2CD47-412C-4EDF-B88A-B11BD478A047}" sibTransId="{7481EA0E-CD5E-4E17-A8C0-17227FDAF5F9}"/>
    <dgm:cxn modelId="{2A3E47FB-13B6-4099-A26D-2B493D009503}" type="presOf" srcId="{005FA77E-9F22-4A6F-BC35-15C36DA9D282}" destId="{C2AA7D4E-D296-4E4A-81FA-6D13592349BC}" srcOrd="0" destOrd="0" presId="urn:microsoft.com/office/officeart/2005/8/layout/radial1"/>
    <dgm:cxn modelId="{88BE7B23-F7A6-4527-AA50-8B43B51A0268}" type="presOf" srcId="{B3A0166A-E2B3-409F-8FE9-8FCEF19A2B59}" destId="{A391CED8-0633-4380-9CD7-278E04F6742A}" srcOrd="1" destOrd="0" presId="urn:microsoft.com/office/officeart/2005/8/layout/radial1"/>
    <dgm:cxn modelId="{D1C1DAE2-88FB-47BB-BD6F-75D301F15BEB}" type="presOf" srcId="{E0E2CD47-412C-4EDF-B88A-B11BD478A047}" destId="{7C02516F-9DFF-4374-A12B-D8A491396484}" srcOrd="1" destOrd="0" presId="urn:microsoft.com/office/officeart/2005/8/layout/radial1"/>
    <dgm:cxn modelId="{E5EBE054-2911-4700-8221-2EAB2EBF17F6}" type="presOf" srcId="{C1963ED2-FB0B-48D0-85AF-D9C5CE224EA2}" destId="{A1B50C63-489B-4AE2-A26F-9283B6FCF47A}" srcOrd="0" destOrd="0" presId="urn:microsoft.com/office/officeart/2005/8/layout/radial1"/>
    <dgm:cxn modelId="{BA3B1C42-239D-4522-816B-F17435830368}" srcId="{6AA737BD-9576-4CF3-9369-2FAC9A7AEDAA}" destId="{E09F3C59-2824-4F51-8E63-1DA972A1C001}" srcOrd="7" destOrd="0" parTransId="{564E7323-CFF0-40AA-AD0A-4A32872F5B2E}" sibTransId="{ABA607BC-C4F3-4383-9974-BA1B90ACBAF6}"/>
    <dgm:cxn modelId="{68BC1AB8-15B9-4D1C-81B6-09698748949C}" type="presOf" srcId="{B225E6F8-B5BA-4A3F-BC70-82534F343289}" destId="{98F1F0B6-0DC2-45D1-8B84-1F183141F27F}" srcOrd="0" destOrd="0" presId="urn:microsoft.com/office/officeart/2005/8/layout/radial1"/>
    <dgm:cxn modelId="{C2E36CB9-8AB1-426F-9C81-63ACEA3D4034}" type="presOf" srcId="{24D773E8-2797-4836-BEC0-65170014355E}" destId="{BC77D584-24FF-4A6C-A169-3B7CA44F9338}" srcOrd="0" destOrd="0" presId="urn:microsoft.com/office/officeart/2005/8/layout/radial1"/>
    <dgm:cxn modelId="{619A95E5-9DBA-47AF-93BB-57AF0CF78095}" type="presOf" srcId="{60918C8D-F07C-418E-892E-41C7CFC9FADE}" destId="{BF6B38F6-085A-4562-9873-05A231835E98}" srcOrd="1" destOrd="0" presId="urn:microsoft.com/office/officeart/2005/8/layout/radial1"/>
    <dgm:cxn modelId="{8E3954DB-CC59-4C29-A63B-932CB76DC2F2}" srcId="{6AA737BD-9576-4CF3-9369-2FAC9A7AEDAA}" destId="{D66D241A-B1F4-4642-A39C-1449FDFC9B40}" srcOrd="1" destOrd="0" parTransId="{5209AF7D-F9E5-4B47-A117-6307F7C2D750}" sibTransId="{99421AE9-0393-4259-8A36-A1BB1A29796D}"/>
    <dgm:cxn modelId="{62FA8D1D-382E-4636-B17B-C16DA4B8A0C4}" srcId="{B225E6F8-B5BA-4A3F-BC70-82534F343289}" destId="{6AA737BD-9576-4CF3-9369-2FAC9A7AEDAA}" srcOrd="0" destOrd="0" parTransId="{5CD3E2B9-14B8-41DA-9C1F-930D5DB31E98}" sibTransId="{D2F44CDC-954E-4E2B-85BD-110509333FFB}"/>
    <dgm:cxn modelId="{43AEA65C-DB51-4451-A749-B43EE4FFC6BC}" type="presOf" srcId="{564E7323-CFF0-40AA-AD0A-4A32872F5B2E}" destId="{0C6CF118-3FF9-4811-B6C9-A4F963700E2B}" srcOrd="1" destOrd="0" presId="urn:microsoft.com/office/officeart/2005/8/layout/radial1"/>
    <dgm:cxn modelId="{B61BC6CD-ECB5-42AC-814F-8C423014B2B4}" type="presOf" srcId="{5209AF7D-F9E5-4B47-A117-6307F7C2D750}" destId="{21A326A6-E7C5-4430-9EE3-FE5620C6CF1C}" srcOrd="0" destOrd="0" presId="urn:microsoft.com/office/officeart/2005/8/layout/radial1"/>
    <dgm:cxn modelId="{4C084C00-B9A0-48DD-9AF8-FF3E6134D9FD}" type="presOf" srcId="{91582F9F-3F5A-4489-9E66-A7554C601572}" destId="{D18AF180-9CA7-4ED1-914E-6EBFE3CCCE1D}" srcOrd="0" destOrd="0" presId="urn:microsoft.com/office/officeart/2005/8/layout/radial1"/>
    <dgm:cxn modelId="{EEB8BC2C-9E3B-45D1-A883-FE1D5068AF15}" srcId="{6AA737BD-9576-4CF3-9369-2FAC9A7AEDAA}" destId="{7D2053FE-AD3A-452D-81A3-BC680C6946F1}" srcOrd="4" destOrd="0" parTransId="{60918C8D-F07C-418E-892E-41C7CFC9FADE}" sibTransId="{05CEEB29-4F39-42AD-9433-7646B2807AB0}"/>
    <dgm:cxn modelId="{0E697B79-1A5F-46F2-81BC-38D08F081670}" type="presOf" srcId="{E09F3C59-2824-4F51-8E63-1DA972A1C001}" destId="{AC633BB7-E9D5-447F-997F-B03B02E88A3F}" srcOrd="0" destOrd="0" presId="urn:microsoft.com/office/officeart/2005/8/layout/radial1"/>
    <dgm:cxn modelId="{CF11120B-734E-4192-BB5D-9A3C8BC96DC0}" srcId="{6AA737BD-9576-4CF3-9369-2FAC9A7AEDAA}" destId="{24D773E8-2797-4836-BEC0-65170014355E}" srcOrd="3" destOrd="0" parTransId="{B08610C1-7008-4466-973A-A10F0832695C}" sibTransId="{89BAE8C9-54CD-426B-9A40-CB399A39B3C7}"/>
    <dgm:cxn modelId="{CF00598A-F4AB-4537-B6AD-CE2C36BECD3A}" type="presOf" srcId="{5209AF7D-F9E5-4B47-A117-6307F7C2D750}" destId="{C1CF6F59-0DE1-4556-8FC1-61129AE07E52}" srcOrd="1" destOrd="0" presId="urn:microsoft.com/office/officeart/2005/8/layout/radial1"/>
    <dgm:cxn modelId="{B5970C38-BA18-430E-B253-A53AA7555993}" srcId="{6AA737BD-9576-4CF3-9369-2FAC9A7AEDAA}" destId="{91582F9F-3F5A-4489-9E66-A7554C601572}" srcOrd="5" destOrd="0" parTransId="{005FA77E-9F22-4A6F-BC35-15C36DA9D282}" sibTransId="{3E9FB6AB-95F5-4775-AE1B-CD9F3EC203C1}"/>
    <dgm:cxn modelId="{1E2BC0B1-81FC-4967-B4ED-FE060BCBEED1}" type="presOf" srcId="{B3A0166A-E2B3-409F-8FE9-8FCEF19A2B59}" destId="{28B29EFB-FAB7-48F0-96E5-3D60B2507C70}" srcOrd="0" destOrd="0" presId="urn:microsoft.com/office/officeart/2005/8/layout/radial1"/>
    <dgm:cxn modelId="{D15848AF-EA91-4582-94FD-48F8C74CB4E6}" type="presOf" srcId="{D66D241A-B1F4-4642-A39C-1449FDFC9B40}" destId="{EFBF3803-BB8C-4ECF-9E3A-2B0B9B207A52}" srcOrd="0" destOrd="0" presId="urn:microsoft.com/office/officeart/2005/8/layout/radial1"/>
    <dgm:cxn modelId="{58AF678F-4C2E-4399-95B7-FA96285245EB}" type="presOf" srcId="{B08610C1-7008-4466-973A-A10F0832695C}" destId="{3D5CCFBE-F923-4CB3-8E40-E48F2515D42C}" srcOrd="0" destOrd="0" presId="urn:microsoft.com/office/officeart/2005/8/layout/radial1"/>
    <dgm:cxn modelId="{4E961466-3009-4934-80CC-528A809F266A}" type="presOf" srcId="{7D2053FE-AD3A-452D-81A3-BC680C6946F1}" destId="{260092E3-6C8E-4538-80E7-3ABB2D42BA2C}" srcOrd="0" destOrd="0" presId="urn:microsoft.com/office/officeart/2005/8/layout/radial1"/>
    <dgm:cxn modelId="{8036CA08-7497-4F63-9FA8-9662A993435D}" type="presOf" srcId="{564E7323-CFF0-40AA-AD0A-4A32872F5B2E}" destId="{451684C2-6646-4B71-98CE-01E55F4EF43E}" srcOrd="0" destOrd="0" presId="urn:microsoft.com/office/officeart/2005/8/layout/radial1"/>
    <dgm:cxn modelId="{57815A07-C417-45C4-A207-03383BC4B10E}" type="presOf" srcId="{B08610C1-7008-4466-973A-A10F0832695C}" destId="{DAFA2F8A-7A2B-431A-BAD9-477A04CDE67A}" srcOrd="1" destOrd="0" presId="urn:microsoft.com/office/officeart/2005/8/layout/radial1"/>
    <dgm:cxn modelId="{1B9B78C2-BCB1-4B5C-9A44-0999B8166EC7}" type="presOf" srcId="{6AA737BD-9576-4CF3-9369-2FAC9A7AEDAA}" destId="{550870B0-8495-4F1E-BD24-EB76379B9C2A}" srcOrd="0" destOrd="0" presId="urn:microsoft.com/office/officeart/2005/8/layout/radial1"/>
    <dgm:cxn modelId="{1BF42B17-474C-4E81-ADC7-0DA0B32172B7}" type="presOf" srcId="{556674E9-1F84-411C-B376-06BB6ACEF4AF}" destId="{2C8287C7-BD20-4F6B-93C4-FE10ECED724E}" srcOrd="0" destOrd="0" presId="urn:microsoft.com/office/officeart/2005/8/layout/radial1"/>
    <dgm:cxn modelId="{652F727F-40E1-402D-BCDA-0AB94142C925}" type="presOf" srcId="{E0E2CD47-412C-4EDF-B88A-B11BD478A047}" destId="{D751A3F1-C681-4E63-BCE7-F1555016FDA5}" srcOrd="0" destOrd="0" presId="urn:microsoft.com/office/officeart/2005/8/layout/radial1"/>
    <dgm:cxn modelId="{E3D1BEBE-445D-44BD-B60B-C14E9D33C57D}" type="presOf" srcId="{005FA77E-9F22-4A6F-BC35-15C36DA9D282}" destId="{A3291992-21E6-4496-86C1-34090B768C42}" srcOrd="1" destOrd="0" presId="urn:microsoft.com/office/officeart/2005/8/layout/radial1"/>
    <dgm:cxn modelId="{307AFD57-807B-45FB-9155-2C5B78945EF6}" type="presOf" srcId="{60918C8D-F07C-418E-892E-41C7CFC9FADE}" destId="{8E071BC9-3C69-4C21-82BF-0BC2E4530BB4}" srcOrd="0" destOrd="0" presId="urn:microsoft.com/office/officeart/2005/8/layout/radial1"/>
    <dgm:cxn modelId="{A119B0DC-72F4-4B7D-99CE-1E3C169A9F45}" type="presParOf" srcId="{98F1F0B6-0DC2-45D1-8B84-1F183141F27F}" destId="{550870B0-8495-4F1E-BD24-EB76379B9C2A}" srcOrd="0" destOrd="0" presId="urn:microsoft.com/office/officeart/2005/8/layout/radial1"/>
    <dgm:cxn modelId="{59560F37-9F15-4E52-A7AC-2A8020AE979F}" type="presParOf" srcId="{98F1F0B6-0DC2-45D1-8B84-1F183141F27F}" destId="{28B29EFB-FAB7-48F0-96E5-3D60B2507C70}" srcOrd="1" destOrd="0" presId="urn:microsoft.com/office/officeart/2005/8/layout/radial1"/>
    <dgm:cxn modelId="{7B5D04A8-C9E6-4443-B0F9-18B6C083CF1A}" type="presParOf" srcId="{28B29EFB-FAB7-48F0-96E5-3D60B2507C70}" destId="{A391CED8-0633-4380-9CD7-278E04F6742A}" srcOrd="0" destOrd="0" presId="urn:microsoft.com/office/officeart/2005/8/layout/radial1"/>
    <dgm:cxn modelId="{27CDE729-CAEC-424A-9B7D-E8D5249871E6}" type="presParOf" srcId="{98F1F0B6-0DC2-45D1-8B84-1F183141F27F}" destId="{AEFF7FD5-5E93-4E0F-84B7-CA8C4D262892}" srcOrd="2" destOrd="0" presId="urn:microsoft.com/office/officeart/2005/8/layout/radial1"/>
    <dgm:cxn modelId="{D13C832D-D171-46F0-802A-0027AAADA2CE}" type="presParOf" srcId="{98F1F0B6-0DC2-45D1-8B84-1F183141F27F}" destId="{21A326A6-E7C5-4430-9EE3-FE5620C6CF1C}" srcOrd="3" destOrd="0" presId="urn:microsoft.com/office/officeart/2005/8/layout/radial1"/>
    <dgm:cxn modelId="{433B0D19-1EFE-4D71-AB3A-64A33CBB80D7}" type="presParOf" srcId="{21A326A6-E7C5-4430-9EE3-FE5620C6CF1C}" destId="{C1CF6F59-0DE1-4556-8FC1-61129AE07E52}" srcOrd="0" destOrd="0" presId="urn:microsoft.com/office/officeart/2005/8/layout/radial1"/>
    <dgm:cxn modelId="{676FC133-2B8D-42E0-B87E-6894154BFE2E}" type="presParOf" srcId="{98F1F0B6-0DC2-45D1-8B84-1F183141F27F}" destId="{EFBF3803-BB8C-4ECF-9E3A-2B0B9B207A52}" srcOrd="4" destOrd="0" presId="urn:microsoft.com/office/officeart/2005/8/layout/radial1"/>
    <dgm:cxn modelId="{BE68DEC0-901B-4E79-8711-8335DD6FDE1E}" type="presParOf" srcId="{98F1F0B6-0DC2-45D1-8B84-1F183141F27F}" destId="{D751A3F1-C681-4E63-BCE7-F1555016FDA5}" srcOrd="5" destOrd="0" presId="urn:microsoft.com/office/officeart/2005/8/layout/radial1"/>
    <dgm:cxn modelId="{7230D4DC-6FB1-427B-96B2-ED0E6B78DF4F}" type="presParOf" srcId="{D751A3F1-C681-4E63-BCE7-F1555016FDA5}" destId="{7C02516F-9DFF-4374-A12B-D8A491396484}" srcOrd="0" destOrd="0" presId="urn:microsoft.com/office/officeart/2005/8/layout/radial1"/>
    <dgm:cxn modelId="{8215760A-A699-4F50-A450-05CE3D99F97F}" type="presParOf" srcId="{98F1F0B6-0DC2-45D1-8B84-1F183141F27F}" destId="{A1B50C63-489B-4AE2-A26F-9283B6FCF47A}" srcOrd="6" destOrd="0" presId="urn:microsoft.com/office/officeart/2005/8/layout/radial1"/>
    <dgm:cxn modelId="{7CD450CA-77AA-4CED-9582-FD4404EB461B}" type="presParOf" srcId="{98F1F0B6-0DC2-45D1-8B84-1F183141F27F}" destId="{3D5CCFBE-F923-4CB3-8E40-E48F2515D42C}" srcOrd="7" destOrd="0" presId="urn:microsoft.com/office/officeart/2005/8/layout/radial1"/>
    <dgm:cxn modelId="{0EEC34C3-171C-4277-8D34-765E21F559BF}" type="presParOf" srcId="{3D5CCFBE-F923-4CB3-8E40-E48F2515D42C}" destId="{DAFA2F8A-7A2B-431A-BAD9-477A04CDE67A}" srcOrd="0" destOrd="0" presId="urn:microsoft.com/office/officeart/2005/8/layout/radial1"/>
    <dgm:cxn modelId="{31C7D557-0DA5-4965-843D-1C97278001D6}" type="presParOf" srcId="{98F1F0B6-0DC2-45D1-8B84-1F183141F27F}" destId="{BC77D584-24FF-4A6C-A169-3B7CA44F9338}" srcOrd="8" destOrd="0" presId="urn:microsoft.com/office/officeart/2005/8/layout/radial1"/>
    <dgm:cxn modelId="{0C39678F-8079-428C-902E-D3464095CB00}" type="presParOf" srcId="{98F1F0B6-0DC2-45D1-8B84-1F183141F27F}" destId="{8E071BC9-3C69-4C21-82BF-0BC2E4530BB4}" srcOrd="9" destOrd="0" presId="urn:microsoft.com/office/officeart/2005/8/layout/radial1"/>
    <dgm:cxn modelId="{B7D4EE92-CABE-43CC-A1B1-726A54AEF97E}" type="presParOf" srcId="{8E071BC9-3C69-4C21-82BF-0BC2E4530BB4}" destId="{BF6B38F6-085A-4562-9873-05A231835E98}" srcOrd="0" destOrd="0" presId="urn:microsoft.com/office/officeart/2005/8/layout/radial1"/>
    <dgm:cxn modelId="{543F59F2-D1CB-4E27-B71B-765371F2B27A}" type="presParOf" srcId="{98F1F0B6-0DC2-45D1-8B84-1F183141F27F}" destId="{260092E3-6C8E-4538-80E7-3ABB2D42BA2C}" srcOrd="10" destOrd="0" presId="urn:microsoft.com/office/officeart/2005/8/layout/radial1"/>
    <dgm:cxn modelId="{59CC4322-43FE-4A53-B21D-B67955038CF5}" type="presParOf" srcId="{98F1F0B6-0DC2-45D1-8B84-1F183141F27F}" destId="{C2AA7D4E-D296-4E4A-81FA-6D13592349BC}" srcOrd="11" destOrd="0" presId="urn:microsoft.com/office/officeart/2005/8/layout/radial1"/>
    <dgm:cxn modelId="{A0C09226-AE6D-4252-B9D2-F8DAB1F6A180}" type="presParOf" srcId="{C2AA7D4E-D296-4E4A-81FA-6D13592349BC}" destId="{A3291992-21E6-4496-86C1-34090B768C42}" srcOrd="0" destOrd="0" presId="urn:microsoft.com/office/officeart/2005/8/layout/radial1"/>
    <dgm:cxn modelId="{35BD0950-4490-438A-A4B4-C6544D53BDE4}" type="presParOf" srcId="{98F1F0B6-0DC2-45D1-8B84-1F183141F27F}" destId="{D18AF180-9CA7-4ED1-914E-6EBFE3CCCE1D}" srcOrd="12" destOrd="0" presId="urn:microsoft.com/office/officeart/2005/8/layout/radial1"/>
    <dgm:cxn modelId="{5AB4F7F3-95C0-47E2-B7BC-777110223C16}" type="presParOf" srcId="{98F1F0B6-0DC2-45D1-8B84-1F183141F27F}" destId="{2C8287C7-BD20-4F6B-93C4-FE10ECED724E}" srcOrd="13" destOrd="0" presId="urn:microsoft.com/office/officeart/2005/8/layout/radial1"/>
    <dgm:cxn modelId="{E24ECE90-9D88-4277-940F-F902427129B9}" type="presParOf" srcId="{2C8287C7-BD20-4F6B-93C4-FE10ECED724E}" destId="{88CCFCEA-73EB-4523-9B87-327C97F7004A}" srcOrd="0" destOrd="0" presId="urn:microsoft.com/office/officeart/2005/8/layout/radial1"/>
    <dgm:cxn modelId="{B6DC1D90-126C-41EA-B5F4-DA7089882C96}" type="presParOf" srcId="{98F1F0B6-0DC2-45D1-8B84-1F183141F27F}" destId="{6F3DB421-F03E-4354-92A3-005A1D0A3970}" srcOrd="14" destOrd="0" presId="urn:microsoft.com/office/officeart/2005/8/layout/radial1"/>
    <dgm:cxn modelId="{3EEC5D06-FCC9-45E0-B153-C6D5011E00D4}" type="presParOf" srcId="{98F1F0B6-0DC2-45D1-8B84-1F183141F27F}" destId="{451684C2-6646-4B71-98CE-01E55F4EF43E}" srcOrd="15" destOrd="0" presId="urn:microsoft.com/office/officeart/2005/8/layout/radial1"/>
    <dgm:cxn modelId="{E5E95B5A-CB49-43C1-90FC-BFE87FBD42CB}" type="presParOf" srcId="{451684C2-6646-4B71-98CE-01E55F4EF43E}" destId="{0C6CF118-3FF9-4811-B6C9-A4F963700E2B}" srcOrd="0" destOrd="0" presId="urn:microsoft.com/office/officeart/2005/8/layout/radial1"/>
    <dgm:cxn modelId="{D8C39466-F089-42CD-92F4-05005F574FFF}" type="presParOf" srcId="{98F1F0B6-0DC2-45D1-8B84-1F183141F27F}" destId="{AC633BB7-E9D5-447F-997F-B03B02E88A3F}" srcOrd="16"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48A4AE-0C68-4BF4-A10D-9A605CB7D75C}"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485756AD-4B88-43CA-B40A-DF1EE9D0D0C7}">
      <dgm:prSet phldrT="[Text]"/>
      <dgm:spPr/>
      <dgm:t>
        <a:bodyPr/>
        <a:lstStyle/>
        <a:p>
          <a:pPr algn="ctr"/>
          <a:r>
            <a:rPr lang="en-GB" b="1" dirty="0" smtClean="0"/>
            <a:t>Up to date </a:t>
          </a:r>
          <a:endParaRPr lang="en-GB" b="1" dirty="0"/>
        </a:p>
      </dgm:t>
    </dgm:pt>
    <dgm:pt modelId="{3F2A4AB3-B5A1-43B4-B59F-8D36828FD2AB}" type="parTrans" cxnId="{BBC18EF4-1356-4FE8-8F5D-F1B29B6D36C8}">
      <dgm:prSet/>
      <dgm:spPr/>
      <dgm:t>
        <a:bodyPr/>
        <a:lstStyle/>
        <a:p>
          <a:endParaRPr lang="en-GB"/>
        </a:p>
      </dgm:t>
    </dgm:pt>
    <dgm:pt modelId="{3DC8B584-6158-4F67-9DB7-88B1E77310CE}" type="sibTrans" cxnId="{BBC18EF4-1356-4FE8-8F5D-F1B29B6D36C8}">
      <dgm:prSet/>
      <dgm:spPr/>
      <dgm:t>
        <a:bodyPr/>
        <a:lstStyle/>
        <a:p>
          <a:endParaRPr lang="en-GB"/>
        </a:p>
      </dgm:t>
    </dgm:pt>
    <dgm:pt modelId="{58303895-2617-4BD0-AAA3-5218D78E6FCA}">
      <dgm:prSet phldrT="[Text]" custT="1"/>
      <dgm:spPr/>
      <dgm:t>
        <a:bodyPr/>
        <a:lstStyle/>
        <a:p>
          <a:pPr algn="l"/>
          <a:r>
            <a:rPr lang="en-GB" sz="1800" dirty="0" smtClean="0"/>
            <a:t>    Product look</a:t>
          </a:r>
          <a:endParaRPr lang="en-GB" sz="1800" dirty="0"/>
        </a:p>
      </dgm:t>
    </dgm:pt>
    <dgm:pt modelId="{F1565B01-B7D5-4175-B319-BB37B454ED86}" type="parTrans" cxnId="{3DDCE67C-3E8D-4DE8-A121-E61E8F32F573}">
      <dgm:prSet/>
      <dgm:spPr/>
      <dgm:t>
        <a:bodyPr/>
        <a:lstStyle/>
        <a:p>
          <a:endParaRPr lang="en-GB"/>
        </a:p>
      </dgm:t>
    </dgm:pt>
    <dgm:pt modelId="{734361E0-EF08-4018-905A-49F07CB579EB}" type="sibTrans" cxnId="{3DDCE67C-3E8D-4DE8-A121-E61E8F32F573}">
      <dgm:prSet/>
      <dgm:spPr/>
      <dgm:t>
        <a:bodyPr/>
        <a:lstStyle/>
        <a:p>
          <a:endParaRPr lang="en-GB"/>
        </a:p>
      </dgm:t>
    </dgm:pt>
    <dgm:pt modelId="{08456CF4-3AF1-4371-8F4B-9BD3E1E0DA43}">
      <dgm:prSet phldrT="[Text]" custT="1"/>
      <dgm:spPr/>
      <dgm:t>
        <a:bodyPr/>
        <a:lstStyle/>
        <a:p>
          <a:pPr algn="l"/>
          <a:r>
            <a:rPr lang="en-GB" sz="1800" dirty="0" smtClean="0"/>
            <a:t>Inc. clothes, electronics</a:t>
          </a:r>
          <a:endParaRPr lang="en-GB" sz="1800" dirty="0"/>
        </a:p>
      </dgm:t>
    </dgm:pt>
    <dgm:pt modelId="{1846D9DA-E72D-475F-971C-EE9EA8F994C5}" type="parTrans" cxnId="{89A2374E-D211-4E88-9008-3D02555E7806}">
      <dgm:prSet/>
      <dgm:spPr/>
      <dgm:t>
        <a:bodyPr/>
        <a:lstStyle/>
        <a:p>
          <a:endParaRPr lang="en-GB"/>
        </a:p>
      </dgm:t>
    </dgm:pt>
    <dgm:pt modelId="{E5653C31-0170-45A6-83B2-51D17004AAE8}" type="sibTrans" cxnId="{89A2374E-D211-4E88-9008-3D02555E7806}">
      <dgm:prSet/>
      <dgm:spPr/>
      <dgm:t>
        <a:bodyPr/>
        <a:lstStyle/>
        <a:p>
          <a:endParaRPr lang="en-GB"/>
        </a:p>
      </dgm:t>
    </dgm:pt>
    <dgm:pt modelId="{29AF5421-1642-4957-83E2-BD1E471CD0D2}">
      <dgm:prSet phldrT="[Text]"/>
      <dgm:spPr/>
      <dgm:t>
        <a:bodyPr/>
        <a:lstStyle/>
        <a:p>
          <a:pPr algn="ctr"/>
          <a:r>
            <a:rPr lang="en-GB" b="1" dirty="0" smtClean="0"/>
            <a:t>Work horse </a:t>
          </a:r>
          <a:endParaRPr lang="en-GB" b="1" dirty="0"/>
        </a:p>
      </dgm:t>
    </dgm:pt>
    <dgm:pt modelId="{174CE8FB-980D-454A-8C95-39D5CD2B6B10}" type="parTrans" cxnId="{49C81CDC-39B6-4FCB-8549-A73092D537DD}">
      <dgm:prSet/>
      <dgm:spPr/>
      <dgm:t>
        <a:bodyPr/>
        <a:lstStyle/>
        <a:p>
          <a:endParaRPr lang="en-GB"/>
        </a:p>
      </dgm:t>
    </dgm:pt>
    <dgm:pt modelId="{AFE1AE16-1B99-453B-8098-4B8B7AFA1BD6}" type="sibTrans" cxnId="{49C81CDC-39B6-4FCB-8549-A73092D537DD}">
      <dgm:prSet/>
      <dgm:spPr/>
      <dgm:t>
        <a:bodyPr/>
        <a:lstStyle/>
        <a:p>
          <a:endParaRPr lang="en-GB"/>
        </a:p>
      </dgm:t>
    </dgm:pt>
    <dgm:pt modelId="{FCA4BFF5-5553-4101-9C5C-25BA41812ECF}">
      <dgm:prSet phldrT="[Text]" custT="1"/>
      <dgm:spPr/>
      <dgm:t>
        <a:bodyPr/>
        <a:lstStyle/>
        <a:p>
          <a:r>
            <a:rPr lang="en-GB" sz="1800" dirty="0" smtClean="0"/>
            <a:t>    How product</a:t>
          </a:r>
          <a:endParaRPr lang="en-GB" sz="1800" dirty="0"/>
        </a:p>
      </dgm:t>
    </dgm:pt>
    <dgm:pt modelId="{4655FBF9-D2F7-40D2-B483-9A330E72F5F1}" type="parTrans" cxnId="{69B4CED1-7D9E-4BC4-8D33-0B9C88A1D0C7}">
      <dgm:prSet/>
      <dgm:spPr/>
      <dgm:t>
        <a:bodyPr/>
        <a:lstStyle/>
        <a:p>
          <a:endParaRPr lang="en-GB"/>
        </a:p>
      </dgm:t>
    </dgm:pt>
    <dgm:pt modelId="{F86AD52B-3989-4A82-80E8-1E3E5687F509}" type="sibTrans" cxnId="{69B4CED1-7D9E-4BC4-8D33-0B9C88A1D0C7}">
      <dgm:prSet/>
      <dgm:spPr/>
      <dgm:t>
        <a:bodyPr/>
        <a:lstStyle/>
        <a:p>
          <a:endParaRPr lang="en-GB"/>
        </a:p>
      </dgm:t>
    </dgm:pt>
    <dgm:pt modelId="{3A2DE8B1-FBC9-4B0C-A5A2-1B4743E7AE4F}">
      <dgm:prSet phldrT="[Text]"/>
      <dgm:spPr/>
      <dgm:t>
        <a:bodyPr/>
        <a:lstStyle/>
        <a:p>
          <a:pPr algn="ctr"/>
          <a:r>
            <a:rPr lang="en-GB" b="1" dirty="0" smtClean="0"/>
            <a:t>Investment </a:t>
          </a:r>
          <a:endParaRPr lang="en-GB" b="1" dirty="0"/>
        </a:p>
      </dgm:t>
    </dgm:pt>
    <dgm:pt modelId="{885735B9-0B0F-403F-AAB0-2051F59242FD}" type="parTrans" cxnId="{17DBDF5B-99E0-4E8D-9588-0C519D999C99}">
      <dgm:prSet/>
      <dgm:spPr/>
      <dgm:t>
        <a:bodyPr/>
        <a:lstStyle/>
        <a:p>
          <a:endParaRPr lang="en-GB"/>
        </a:p>
      </dgm:t>
    </dgm:pt>
    <dgm:pt modelId="{46FBB829-BE53-4045-826E-BF52D87BDEE5}" type="sibTrans" cxnId="{17DBDF5B-99E0-4E8D-9588-0C519D999C99}">
      <dgm:prSet/>
      <dgm:spPr/>
      <dgm:t>
        <a:bodyPr/>
        <a:lstStyle/>
        <a:p>
          <a:endParaRPr lang="en-GB"/>
        </a:p>
      </dgm:t>
    </dgm:pt>
    <dgm:pt modelId="{C95167CF-20A1-4911-802F-FA2550726252}">
      <dgm:prSet phldrT="[Text]" custT="1"/>
      <dgm:spPr/>
      <dgm:t>
        <a:bodyPr/>
        <a:lstStyle/>
        <a:p>
          <a:r>
            <a:rPr lang="en-GB" sz="1800" dirty="0" smtClean="0">
              <a:latin typeface="+mn-lt"/>
            </a:rPr>
            <a:t>    Relatively</a:t>
          </a:r>
          <a:endParaRPr lang="en-GB" sz="1800" dirty="0">
            <a:latin typeface="+mn-lt"/>
          </a:endParaRPr>
        </a:p>
      </dgm:t>
    </dgm:pt>
    <dgm:pt modelId="{1D17A2ED-BD8B-4761-9A06-5BE9C85A6A18}" type="parTrans" cxnId="{BAB3AFEE-D76A-4106-954F-11DF25E2E8E2}">
      <dgm:prSet/>
      <dgm:spPr/>
      <dgm:t>
        <a:bodyPr/>
        <a:lstStyle/>
        <a:p>
          <a:endParaRPr lang="en-GB"/>
        </a:p>
      </dgm:t>
    </dgm:pt>
    <dgm:pt modelId="{AE0419FE-DDE0-4670-82E1-03EF9FFC82C0}" type="sibTrans" cxnId="{BAB3AFEE-D76A-4106-954F-11DF25E2E8E2}">
      <dgm:prSet/>
      <dgm:spPr/>
      <dgm:t>
        <a:bodyPr/>
        <a:lstStyle/>
        <a:p>
          <a:endParaRPr lang="en-GB"/>
        </a:p>
      </dgm:t>
    </dgm:pt>
    <dgm:pt modelId="{FC0B5FAE-C9D2-4664-91AE-689B8B1042DB}">
      <dgm:prSet phldrT="[Text]" custT="1"/>
      <dgm:spPr/>
      <dgm:t>
        <a:bodyPr/>
        <a:lstStyle/>
        <a:p>
          <a:pPr algn="l"/>
          <a:r>
            <a:rPr lang="en-GB" sz="1800" dirty="0" smtClean="0"/>
            <a:t>Expected to last reliably for short period of time</a:t>
          </a:r>
          <a:endParaRPr lang="en-GB" sz="1800" dirty="0"/>
        </a:p>
      </dgm:t>
    </dgm:pt>
    <dgm:pt modelId="{1737770B-C4C1-4FEE-BCEC-C28772731B2D}" type="parTrans" cxnId="{13BD83B4-B072-490C-91AE-6A36E492C095}">
      <dgm:prSet/>
      <dgm:spPr/>
      <dgm:t>
        <a:bodyPr/>
        <a:lstStyle/>
        <a:p>
          <a:endParaRPr lang="en-GB"/>
        </a:p>
      </dgm:t>
    </dgm:pt>
    <dgm:pt modelId="{30252951-F36C-4253-AB55-01E7FC57397D}" type="sibTrans" cxnId="{13BD83B4-B072-490C-91AE-6A36E492C095}">
      <dgm:prSet/>
      <dgm:spPr/>
      <dgm:t>
        <a:bodyPr/>
        <a:lstStyle/>
        <a:p>
          <a:endParaRPr lang="en-GB"/>
        </a:p>
      </dgm:t>
    </dgm:pt>
    <dgm:pt modelId="{7E6BAFF2-E535-42F3-839C-96DC48FE6BFD}">
      <dgm:prSet phldrT="[Text]" custT="1"/>
      <dgm:spPr/>
      <dgm:t>
        <a:bodyPr/>
        <a:lstStyle/>
        <a:p>
          <a:pPr algn="l"/>
          <a:r>
            <a:rPr lang="en-GB" sz="1800" dirty="0" smtClean="0"/>
            <a:t>Repair usually not an issue</a:t>
          </a:r>
          <a:endParaRPr lang="en-GB" sz="1800" dirty="0"/>
        </a:p>
      </dgm:t>
    </dgm:pt>
    <dgm:pt modelId="{49FB5130-B57D-4E68-978E-0383846A7ADB}" type="parTrans" cxnId="{345C009F-ECA8-4DC3-91BC-D67F7076AC98}">
      <dgm:prSet/>
      <dgm:spPr/>
      <dgm:t>
        <a:bodyPr/>
        <a:lstStyle/>
        <a:p>
          <a:endParaRPr lang="en-GB"/>
        </a:p>
      </dgm:t>
    </dgm:pt>
    <dgm:pt modelId="{D8E57DAE-A31A-44EE-8C68-79CBFC697DA8}" type="sibTrans" cxnId="{345C009F-ECA8-4DC3-91BC-D67F7076AC98}">
      <dgm:prSet/>
      <dgm:spPr/>
      <dgm:t>
        <a:bodyPr/>
        <a:lstStyle/>
        <a:p>
          <a:endParaRPr lang="en-GB"/>
        </a:p>
      </dgm:t>
    </dgm:pt>
    <dgm:pt modelId="{4914222E-B7D0-4F04-AB8C-C86FEC150023}">
      <dgm:prSet phldrT="[Text]" custT="1"/>
      <dgm:spPr/>
      <dgm:t>
        <a:bodyPr/>
        <a:lstStyle/>
        <a:p>
          <a:pPr algn="l"/>
          <a:r>
            <a:rPr lang="en-GB" sz="1800" dirty="0" smtClean="0"/>
            <a:t>People claimed to try give ‘perfectly good’ products a second life. </a:t>
          </a:r>
          <a:endParaRPr lang="en-GB" sz="1800" dirty="0"/>
        </a:p>
      </dgm:t>
    </dgm:pt>
    <dgm:pt modelId="{363A16BA-394C-4563-8B0A-13A6EAA6C12A}" type="parTrans" cxnId="{8009D0DE-A093-49BE-BEE5-C883AE2BD10F}">
      <dgm:prSet/>
      <dgm:spPr/>
      <dgm:t>
        <a:bodyPr/>
        <a:lstStyle/>
        <a:p>
          <a:endParaRPr lang="en-GB"/>
        </a:p>
      </dgm:t>
    </dgm:pt>
    <dgm:pt modelId="{1F9B3D07-87DF-41C9-A035-F8232B8FBF37}" type="sibTrans" cxnId="{8009D0DE-A093-49BE-BEE5-C883AE2BD10F}">
      <dgm:prSet/>
      <dgm:spPr/>
      <dgm:t>
        <a:bodyPr/>
        <a:lstStyle/>
        <a:p>
          <a:endParaRPr lang="en-GB"/>
        </a:p>
      </dgm:t>
    </dgm:pt>
    <dgm:pt modelId="{8E951CDF-45FF-4552-93ED-3573FD2D36A7}">
      <dgm:prSet phldrT="[Text]" custT="1"/>
      <dgm:spPr/>
      <dgm:t>
        <a:bodyPr/>
        <a:lstStyle/>
        <a:p>
          <a:pPr algn="l"/>
          <a:r>
            <a:rPr lang="en-GB" sz="1800" dirty="0" smtClean="0"/>
            <a:t>Unwanted products end up in bin/tip </a:t>
          </a:r>
          <a:endParaRPr lang="en-GB" sz="1800" dirty="0"/>
        </a:p>
      </dgm:t>
    </dgm:pt>
    <dgm:pt modelId="{9A8295AC-8FDB-40A3-98E5-D0BC33E254D3}" type="parTrans" cxnId="{DB57CED3-E207-467D-B8EF-25753E347545}">
      <dgm:prSet/>
      <dgm:spPr/>
      <dgm:t>
        <a:bodyPr/>
        <a:lstStyle/>
        <a:p>
          <a:endParaRPr lang="en-GB"/>
        </a:p>
      </dgm:t>
    </dgm:pt>
    <dgm:pt modelId="{EF6EF897-A414-4931-951A-338443B234F6}" type="sibTrans" cxnId="{DB57CED3-E207-467D-B8EF-25753E347545}">
      <dgm:prSet/>
      <dgm:spPr/>
      <dgm:t>
        <a:bodyPr/>
        <a:lstStyle/>
        <a:p>
          <a:endParaRPr lang="en-GB"/>
        </a:p>
      </dgm:t>
    </dgm:pt>
    <dgm:pt modelId="{175DCECB-08E0-42CF-9457-14A9DBB1D7FD}">
      <dgm:prSet phldrT="[Text]" custT="1"/>
      <dgm:spPr/>
      <dgm:t>
        <a:bodyPr/>
        <a:lstStyle/>
        <a:p>
          <a:r>
            <a:rPr lang="en-GB" sz="1800" dirty="0" smtClean="0"/>
            <a:t>Inc. major &amp; small appliances, large furniture</a:t>
          </a:r>
          <a:endParaRPr lang="en-GB" sz="1800" dirty="0"/>
        </a:p>
      </dgm:t>
    </dgm:pt>
    <dgm:pt modelId="{1BC93203-0F29-4153-89E3-2E5CCB53BFF7}" type="parTrans" cxnId="{1C1408F0-7437-422A-83AF-51E9AD56D719}">
      <dgm:prSet/>
      <dgm:spPr/>
      <dgm:t>
        <a:bodyPr/>
        <a:lstStyle/>
        <a:p>
          <a:endParaRPr lang="en-GB"/>
        </a:p>
      </dgm:t>
    </dgm:pt>
    <dgm:pt modelId="{5C07FFAB-D8CA-4B73-9722-5B4A11673B2F}" type="sibTrans" cxnId="{1C1408F0-7437-422A-83AF-51E9AD56D719}">
      <dgm:prSet/>
      <dgm:spPr/>
      <dgm:t>
        <a:bodyPr/>
        <a:lstStyle/>
        <a:p>
          <a:endParaRPr lang="en-GB"/>
        </a:p>
      </dgm:t>
    </dgm:pt>
    <dgm:pt modelId="{2E550412-5FE3-495F-A5D8-D97FE2C4975A}">
      <dgm:prSet phldrT="[Text]" custT="1"/>
      <dgm:spPr/>
      <dgm:t>
        <a:bodyPr/>
        <a:lstStyle/>
        <a:p>
          <a:r>
            <a:rPr lang="en-GB" sz="1800" dirty="0" smtClean="0"/>
            <a:t>Expected to last until broken </a:t>
          </a:r>
          <a:endParaRPr lang="en-GB" sz="1800" dirty="0"/>
        </a:p>
      </dgm:t>
    </dgm:pt>
    <dgm:pt modelId="{1DD5DE3B-2544-4061-AC8E-67D6EEF8BA8F}" type="parTrans" cxnId="{F50847E4-31B1-4B62-9917-9D836B84250D}">
      <dgm:prSet/>
      <dgm:spPr/>
      <dgm:t>
        <a:bodyPr/>
        <a:lstStyle/>
        <a:p>
          <a:endParaRPr lang="en-GB"/>
        </a:p>
      </dgm:t>
    </dgm:pt>
    <dgm:pt modelId="{B7C14350-7BCE-4998-81D6-AB7517C10DDD}" type="sibTrans" cxnId="{F50847E4-31B1-4B62-9917-9D836B84250D}">
      <dgm:prSet/>
      <dgm:spPr/>
      <dgm:t>
        <a:bodyPr/>
        <a:lstStyle/>
        <a:p>
          <a:endParaRPr lang="en-GB"/>
        </a:p>
      </dgm:t>
    </dgm:pt>
    <dgm:pt modelId="{9649F009-45EF-47EA-AE8A-97C5CE4C6219}">
      <dgm:prSet phldrT="[Text]" custT="1"/>
      <dgm:spPr/>
      <dgm:t>
        <a:bodyPr/>
        <a:lstStyle/>
        <a:p>
          <a:r>
            <a:rPr lang="en-GB" sz="1800" dirty="0" smtClean="0"/>
            <a:t>Considered repair to extend lifetime, but many barriers  </a:t>
          </a:r>
          <a:endParaRPr lang="en-GB" sz="1800" dirty="0"/>
        </a:p>
      </dgm:t>
    </dgm:pt>
    <dgm:pt modelId="{2CE2D9D7-9204-4BCC-84AF-E79320CF5203}" type="parTrans" cxnId="{5C4FB703-7859-4DBA-A66D-3797A97F637F}">
      <dgm:prSet/>
      <dgm:spPr/>
      <dgm:t>
        <a:bodyPr/>
        <a:lstStyle/>
        <a:p>
          <a:endParaRPr lang="en-GB"/>
        </a:p>
      </dgm:t>
    </dgm:pt>
    <dgm:pt modelId="{2FC83A6F-31A8-4946-8374-03A6506548E3}" type="sibTrans" cxnId="{5C4FB703-7859-4DBA-A66D-3797A97F637F}">
      <dgm:prSet/>
      <dgm:spPr/>
      <dgm:t>
        <a:bodyPr/>
        <a:lstStyle/>
        <a:p>
          <a:endParaRPr lang="en-GB"/>
        </a:p>
      </dgm:t>
    </dgm:pt>
    <dgm:pt modelId="{274A5F95-FCE8-4EFE-89C4-C0BA4222BC5C}">
      <dgm:prSet phldrT="[Text]" custT="1"/>
      <dgm:spPr/>
      <dgm:t>
        <a:bodyPr/>
        <a:lstStyle/>
        <a:p>
          <a:r>
            <a:rPr lang="en-GB" sz="1800" dirty="0" smtClean="0"/>
            <a:t>Rare 2</a:t>
          </a:r>
          <a:r>
            <a:rPr lang="en-GB" sz="1800" baseline="30000" dirty="0" smtClean="0"/>
            <a:t>nd</a:t>
          </a:r>
          <a:r>
            <a:rPr lang="en-GB" sz="1800" dirty="0" smtClean="0"/>
            <a:t> life as broken on disposal</a:t>
          </a:r>
          <a:endParaRPr lang="en-GB" sz="1800" dirty="0"/>
        </a:p>
      </dgm:t>
    </dgm:pt>
    <dgm:pt modelId="{FE002354-1234-4AA8-A751-E1E9698117E5}" type="parTrans" cxnId="{8FF9D5F9-EE21-4F7B-B2B7-52AFDC0EA85E}">
      <dgm:prSet/>
      <dgm:spPr/>
      <dgm:t>
        <a:bodyPr/>
        <a:lstStyle/>
        <a:p>
          <a:endParaRPr lang="en-GB"/>
        </a:p>
      </dgm:t>
    </dgm:pt>
    <dgm:pt modelId="{53E41250-CD28-4C9D-BDD4-FACE62D6E829}" type="sibTrans" cxnId="{8FF9D5F9-EE21-4F7B-B2B7-52AFDC0EA85E}">
      <dgm:prSet/>
      <dgm:spPr/>
      <dgm:t>
        <a:bodyPr/>
        <a:lstStyle/>
        <a:p>
          <a:endParaRPr lang="en-GB"/>
        </a:p>
      </dgm:t>
    </dgm:pt>
    <dgm:pt modelId="{D090AED3-DA9D-402A-A43C-32FD319380F4}">
      <dgm:prSet phldrT="[Text]" custT="1"/>
      <dgm:spPr/>
      <dgm:t>
        <a:bodyPr/>
        <a:lstStyle/>
        <a:p>
          <a:r>
            <a:rPr lang="en-GB" sz="1800" dirty="0" smtClean="0"/>
            <a:t>    functions is of key importance</a:t>
          </a:r>
          <a:endParaRPr lang="en-GB" sz="1800" dirty="0"/>
        </a:p>
      </dgm:t>
    </dgm:pt>
    <dgm:pt modelId="{6B7BA8F2-8681-457F-A766-74E098A2C49A}" type="parTrans" cxnId="{2A76B8C6-0F1B-43CA-9E95-4A18D563E4CC}">
      <dgm:prSet/>
      <dgm:spPr/>
      <dgm:t>
        <a:bodyPr/>
        <a:lstStyle/>
        <a:p>
          <a:endParaRPr lang="en-GB"/>
        </a:p>
      </dgm:t>
    </dgm:pt>
    <dgm:pt modelId="{217F9D46-1355-4270-B187-CC40614B3AA5}" type="sibTrans" cxnId="{2A76B8C6-0F1B-43CA-9E95-4A18D563E4CC}">
      <dgm:prSet/>
      <dgm:spPr/>
      <dgm:t>
        <a:bodyPr/>
        <a:lstStyle/>
        <a:p>
          <a:endParaRPr lang="en-GB"/>
        </a:p>
      </dgm:t>
    </dgm:pt>
    <dgm:pt modelId="{68843332-1A84-488F-A57C-A0E04D815130}">
      <dgm:prSet phldrT="[Text]" custT="1"/>
      <dgm:spPr/>
      <dgm:t>
        <a:bodyPr/>
        <a:lstStyle/>
        <a:p>
          <a:pPr algn="l"/>
          <a:r>
            <a:rPr lang="en-GB" sz="1800" dirty="0" smtClean="0"/>
            <a:t>    is key </a:t>
          </a:r>
          <a:endParaRPr lang="en-GB" sz="1800" dirty="0"/>
        </a:p>
      </dgm:t>
    </dgm:pt>
    <dgm:pt modelId="{C2BB7142-3070-4B6C-8906-40A78098DA99}" type="parTrans" cxnId="{4C36787C-F2B6-4B97-ADF3-20931ABE9791}">
      <dgm:prSet/>
      <dgm:spPr/>
      <dgm:t>
        <a:bodyPr/>
        <a:lstStyle/>
        <a:p>
          <a:endParaRPr lang="en-GB"/>
        </a:p>
      </dgm:t>
    </dgm:pt>
    <dgm:pt modelId="{E949ED41-75D5-43BA-BD40-30C3D314678F}" type="sibTrans" cxnId="{4C36787C-F2B6-4B97-ADF3-20931ABE9791}">
      <dgm:prSet/>
      <dgm:spPr/>
      <dgm:t>
        <a:bodyPr/>
        <a:lstStyle/>
        <a:p>
          <a:endParaRPr lang="en-GB"/>
        </a:p>
      </dgm:t>
    </dgm:pt>
    <dgm:pt modelId="{611BBDA8-80E3-4E2A-8F97-CCBDECF8D877}">
      <dgm:prSet phldrT="[Text]" custT="1"/>
      <dgm:spPr/>
      <dgm:t>
        <a:bodyPr/>
        <a:lstStyle/>
        <a:p>
          <a:r>
            <a:rPr lang="en-GB" sz="1800" dirty="0" smtClean="0"/>
            <a:t>Proxies of price, brand and quality used to signify lifetime</a:t>
          </a:r>
          <a:endParaRPr lang="en-GB" sz="1800" dirty="0"/>
        </a:p>
      </dgm:t>
    </dgm:pt>
    <dgm:pt modelId="{914336A7-6393-452B-9262-BE392C99603D}" type="parTrans" cxnId="{0D3A5A89-BD1A-4F02-AE75-37074C440619}">
      <dgm:prSet/>
      <dgm:spPr/>
      <dgm:t>
        <a:bodyPr/>
        <a:lstStyle/>
        <a:p>
          <a:endParaRPr lang="en-GB"/>
        </a:p>
      </dgm:t>
    </dgm:pt>
    <dgm:pt modelId="{92DD09F1-BB94-46E0-945F-7A3669048265}" type="sibTrans" cxnId="{0D3A5A89-BD1A-4F02-AE75-37074C440619}">
      <dgm:prSet/>
      <dgm:spPr/>
      <dgm:t>
        <a:bodyPr/>
        <a:lstStyle/>
        <a:p>
          <a:endParaRPr lang="en-GB"/>
        </a:p>
      </dgm:t>
    </dgm:pt>
    <dgm:pt modelId="{A810D2E8-24C3-472E-B7E4-31992AF9C570}">
      <dgm:prSet phldrT="[Text]" custT="1"/>
      <dgm:spPr/>
      <dgm:t>
        <a:bodyPr/>
        <a:lstStyle/>
        <a:p>
          <a:r>
            <a:rPr lang="en-GB" sz="1800" dirty="0" smtClean="0">
              <a:latin typeface="+mn-lt"/>
            </a:rPr>
            <a:t>Longer lifetime important: brand key signifier of product worthy of investment.</a:t>
          </a:r>
          <a:endParaRPr lang="en-GB" sz="1800" dirty="0">
            <a:latin typeface="+mn-lt"/>
          </a:endParaRPr>
        </a:p>
      </dgm:t>
    </dgm:pt>
    <dgm:pt modelId="{F3A65E68-E8B4-47AC-B498-6D5F47667AE6}" type="parTrans" cxnId="{E9F2D065-673F-4DBF-9D25-B3EA8A23C299}">
      <dgm:prSet/>
      <dgm:spPr/>
      <dgm:t>
        <a:bodyPr/>
        <a:lstStyle/>
        <a:p>
          <a:endParaRPr lang="en-GB"/>
        </a:p>
      </dgm:t>
    </dgm:pt>
    <dgm:pt modelId="{A9442627-BDD8-48AC-918B-0C09804BA05F}" type="sibTrans" cxnId="{E9F2D065-673F-4DBF-9D25-B3EA8A23C299}">
      <dgm:prSet/>
      <dgm:spPr/>
      <dgm:t>
        <a:bodyPr/>
        <a:lstStyle/>
        <a:p>
          <a:endParaRPr lang="en-GB"/>
        </a:p>
      </dgm:t>
    </dgm:pt>
    <dgm:pt modelId="{8565859F-5BF2-45C8-A080-AF439F58D4CD}">
      <dgm:prSet phldrT="[Text]" custT="1"/>
      <dgm:spPr/>
      <dgm:t>
        <a:bodyPr/>
        <a:lstStyle/>
        <a:p>
          <a:r>
            <a:rPr lang="en-GB" sz="1800" dirty="0" smtClean="0">
              <a:latin typeface="+mn-lt"/>
            </a:rPr>
            <a:t>Repairs considered and efforts made to take care of products</a:t>
          </a:r>
          <a:endParaRPr lang="en-GB" sz="1800" dirty="0">
            <a:latin typeface="+mn-lt"/>
          </a:endParaRPr>
        </a:p>
      </dgm:t>
    </dgm:pt>
    <dgm:pt modelId="{4F15EF5F-1566-4072-A075-937E3E5F16F9}" type="parTrans" cxnId="{BD4AF0A6-B9EF-4A21-B5FC-75E27F3EF3B4}">
      <dgm:prSet/>
      <dgm:spPr/>
      <dgm:t>
        <a:bodyPr/>
        <a:lstStyle/>
        <a:p>
          <a:endParaRPr lang="en-GB"/>
        </a:p>
      </dgm:t>
    </dgm:pt>
    <dgm:pt modelId="{D0BA5B77-A517-4ACF-907E-8E2B6D69CC43}" type="sibTrans" cxnId="{BD4AF0A6-B9EF-4A21-B5FC-75E27F3EF3B4}">
      <dgm:prSet/>
      <dgm:spPr/>
      <dgm:t>
        <a:bodyPr/>
        <a:lstStyle/>
        <a:p>
          <a:endParaRPr lang="en-GB"/>
        </a:p>
      </dgm:t>
    </dgm:pt>
    <dgm:pt modelId="{C086322D-9A7A-40D8-A989-5AB1DEFD3C54}">
      <dgm:prSet phldrT="[Text]" custT="1"/>
      <dgm:spPr/>
      <dgm:t>
        <a:bodyPr/>
        <a:lstStyle/>
        <a:p>
          <a:r>
            <a:rPr lang="en-GB" sz="1800" dirty="0" smtClean="0">
              <a:latin typeface="+mn-lt"/>
            </a:rPr>
            <a:t>2</a:t>
          </a:r>
          <a:r>
            <a:rPr lang="en-GB" sz="1800" baseline="30000" dirty="0" smtClean="0">
              <a:latin typeface="+mn-lt"/>
            </a:rPr>
            <a:t>nd</a:t>
          </a:r>
          <a:r>
            <a:rPr lang="en-GB" sz="1800" dirty="0" smtClean="0">
              <a:latin typeface="+mn-lt"/>
            </a:rPr>
            <a:t> life envisaged at disposal, but potential issue of products being too ‘out of date’</a:t>
          </a:r>
          <a:endParaRPr lang="en-GB" sz="1800" dirty="0">
            <a:latin typeface="+mn-lt"/>
          </a:endParaRPr>
        </a:p>
      </dgm:t>
    </dgm:pt>
    <dgm:pt modelId="{1A444ABB-36E8-499B-AC19-E288B128AA68}" type="parTrans" cxnId="{5A4638CB-45C4-48A5-896A-9E6155856D42}">
      <dgm:prSet/>
      <dgm:spPr/>
      <dgm:t>
        <a:bodyPr/>
        <a:lstStyle/>
        <a:p>
          <a:endParaRPr lang="en-GB"/>
        </a:p>
      </dgm:t>
    </dgm:pt>
    <dgm:pt modelId="{9E9450BC-146A-4897-BC35-A0652DD5D874}" type="sibTrans" cxnId="{5A4638CB-45C4-48A5-896A-9E6155856D42}">
      <dgm:prSet/>
      <dgm:spPr/>
      <dgm:t>
        <a:bodyPr/>
        <a:lstStyle/>
        <a:p>
          <a:endParaRPr lang="en-GB"/>
        </a:p>
      </dgm:t>
    </dgm:pt>
    <dgm:pt modelId="{8489FF63-F455-4D1F-9D43-9AE590BA5175}">
      <dgm:prSet phldrT="[Text]" custT="1"/>
      <dgm:spPr/>
      <dgm:t>
        <a:bodyPr/>
        <a:lstStyle/>
        <a:p>
          <a:endParaRPr lang="en-GB" sz="1800" dirty="0"/>
        </a:p>
      </dgm:t>
    </dgm:pt>
    <dgm:pt modelId="{DF220BA4-9C14-4FE4-9A0C-FD348F1CDEC0}" type="parTrans" cxnId="{D3E48198-0DD3-4E3E-A890-9590A885424C}">
      <dgm:prSet/>
      <dgm:spPr/>
      <dgm:t>
        <a:bodyPr/>
        <a:lstStyle/>
        <a:p>
          <a:endParaRPr lang="en-GB"/>
        </a:p>
      </dgm:t>
    </dgm:pt>
    <dgm:pt modelId="{9F94FEEB-BC10-4556-8C00-BEF55AF7B550}" type="sibTrans" cxnId="{D3E48198-0DD3-4E3E-A890-9590A885424C}">
      <dgm:prSet/>
      <dgm:spPr/>
      <dgm:t>
        <a:bodyPr/>
        <a:lstStyle/>
        <a:p>
          <a:endParaRPr lang="en-GB"/>
        </a:p>
      </dgm:t>
    </dgm:pt>
    <dgm:pt modelId="{60099AF7-1B0B-441F-85F4-D6F83503C1DC}">
      <dgm:prSet phldrT="[Text]" custT="1"/>
      <dgm:spPr/>
      <dgm:t>
        <a:bodyPr/>
        <a:lstStyle/>
        <a:p>
          <a:endParaRPr lang="en-GB" sz="1800" dirty="0"/>
        </a:p>
      </dgm:t>
    </dgm:pt>
    <dgm:pt modelId="{A1577774-2F04-4797-BD03-77B7BA3197AF}" type="parTrans" cxnId="{568FC320-636C-45AC-8315-CEB15090ECD3}">
      <dgm:prSet/>
      <dgm:spPr/>
      <dgm:t>
        <a:bodyPr/>
        <a:lstStyle/>
        <a:p>
          <a:endParaRPr lang="en-GB"/>
        </a:p>
      </dgm:t>
    </dgm:pt>
    <dgm:pt modelId="{C32F9A89-F8EE-4FA6-A8FE-5125BC055D2C}" type="sibTrans" cxnId="{568FC320-636C-45AC-8315-CEB15090ECD3}">
      <dgm:prSet/>
      <dgm:spPr/>
      <dgm:t>
        <a:bodyPr/>
        <a:lstStyle/>
        <a:p>
          <a:endParaRPr lang="en-GB"/>
        </a:p>
      </dgm:t>
    </dgm:pt>
    <dgm:pt modelId="{F042FDB9-F1D2-4E50-B232-41FCD5597543}">
      <dgm:prSet phldrT="[Text]" custT="1"/>
      <dgm:spPr/>
      <dgm:t>
        <a:bodyPr/>
        <a:lstStyle/>
        <a:p>
          <a:r>
            <a:rPr lang="en-GB" sz="1800" dirty="0" smtClean="0">
              <a:latin typeface="+mn-lt"/>
            </a:rPr>
            <a:t>    expensive, ‘quality’ purchases</a:t>
          </a:r>
          <a:endParaRPr lang="en-GB" sz="1800" dirty="0">
            <a:latin typeface="+mn-lt"/>
          </a:endParaRPr>
        </a:p>
      </dgm:t>
    </dgm:pt>
    <dgm:pt modelId="{A5AE6B83-9B4A-44D6-8E1C-53978DB8A51E}" type="parTrans" cxnId="{9247DC7D-64D7-4FED-97C4-C05E836DE104}">
      <dgm:prSet/>
      <dgm:spPr/>
      <dgm:t>
        <a:bodyPr/>
        <a:lstStyle/>
        <a:p>
          <a:endParaRPr lang="en-GB"/>
        </a:p>
      </dgm:t>
    </dgm:pt>
    <dgm:pt modelId="{B28CF2F9-DACA-4A1A-8291-2BCDCD7CB43E}" type="sibTrans" cxnId="{9247DC7D-64D7-4FED-97C4-C05E836DE104}">
      <dgm:prSet/>
      <dgm:spPr/>
      <dgm:t>
        <a:bodyPr/>
        <a:lstStyle/>
        <a:p>
          <a:endParaRPr lang="en-GB"/>
        </a:p>
      </dgm:t>
    </dgm:pt>
    <dgm:pt modelId="{2F703577-244F-4A6E-BF15-D3993C031305}" type="pres">
      <dgm:prSet presAssocID="{BC48A4AE-0C68-4BF4-A10D-9A605CB7D75C}" presName="linearFlow" presStyleCnt="0">
        <dgm:presLayoutVars>
          <dgm:dir/>
          <dgm:animLvl val="lvl"/>
          <dgm:resizeHandles/>
        </dgm:presLayoutVars>
      </dgm:prSet>
      <dgm:spPr/>
      <dgm:t>
        <a:bodyPr/>
        <a:lstStyle/>
        <a:p>
          <a:endParaRPr lang="en-GB"/>
        </a:p>
      </dgm:t>
    </dgm:pt>
    <dgm:pt modelId="{4B419702-6C75-4E8D-83F9-5175D43B40C7}" type="pres">
      <dgm:prSet presAssocID="{485756AD-4B88-43CA-B40A-DF1EE9D0D0C7}" presName="compositeNode" presStyleCnt="0">
        <dgm:presLayoutVars>
          <dgm:bulletEnabled val="1"/>
        </dgm:presLayoutVars>
      </dgm:prSet>
      <dgm:spPr/>
    </dgm:pt>
    <dgm:pt modelId="{5BCBFCB8-55FC-4111-8AE1-03B37893C286}" type="pres">
      <dgm:prSet presAssocID="{485756AD-4B88-43CA-B40A-DF1EE9D0D0C7}" presName="image" presStyleLbl="fgImgPlace1" presStyleIdx="0" presStyleCnt="3"/>
      <dgm:spPr>
        <a:blipFill rotWithShape="0">
          <a:blip xmlns:r="http://schemas.openxmlformats.org/officeDocument/2006/relationships" r:embed="rId1"/>
          <a:stretch>
            <a:fillRect/>
          </a:stretch>
        </a:blipFill>
      </dgm:spPr>
    </dgm:pt>
    <dgm:pt modelId="{7931AF99-98E4-43AB-BBE2-C1085BCF8245}" type="pres">
      <dgm:prSet presAssocID="{485756AD-4B88-43CA-B40A-DF1EE9D0D0C7}" presName="childNode" presStyleLbl="node1" presStyleIdx="0" presStyleCnt="3" custScaleY="128205">
        <dgm:presLayoutVars>
          <dgm:bulletEnabled val="1"/>
        </dgm:presLayoutVars>
      </dgm:prSet>
      <dgm:spPr/>
      <dgm:t>
        <a:bodyPr/>
        <a:lstStyle/>
        <a:p>
          <a:endParaRPr lang="en-GB"/>
        </a:p>
      </dgm:t>
    </dgm:pt>
    <dgm:pt modelId="{3A87EFA7-A16C-406C-BF44-3ABB5A055DF9}" type="pres">
      <dgm:prSet presAssocID="{485756AD-4B88-43CA-B40A-DF1EE9D0D0C7}" presName="parentNode" presStyleLbl="revTx" presStyleIdx="0" presStyleCnt="3">
        <dgm:presLayoutVars>
          <dgm:chMax val="0"/>
          <dgm:bulletEnabled val="1"/>
        </dgm:presLayoutVars>
      </dgm:prSet>
      <dgm:spPr/>
      <dgm:t>
        <a:bodyPr/>
        <a:lstStyle/>
        <a:p>
          <a:endParaRPr lang="en-GB"/>
        </a:p>
      </dgm:t>
    </dgm:pt>
    <dgm:pt modelId="{5A0D1363-ABE6-4357-9384-2B94F3202027}" type="pres">
      <dgm:prSet presAssocID="{3DC8B584-6158-4F67-9DB7-88B1E77310CE}" presName="sibTrans" presStyleCnt="0"/>
      <dgm:spPr/>
    </dgm:pt>
    <dgm:pt modelId="{810CAD94-DFFD-4B93-BA9B-75855E385565}" type="pres">
      <dgm:prSet presAssocID="{29AF5421-1642-4957-83E2-BD1E471CD0D2}" presName="compositeNode" presStyleCnt="0">
        <dgm:presLayoutVars>
          <dgm:bulletEnabled val="1"/>
        </dgm:presLayoutVars>
      </dgm:prSet>
      <dgm:spPr/>
    </dgm:pt>
    <dgm:pt modelId="{89F06F8C-51DA-469C-8555-01E1EC1E72CD}" type="pres">
      <dgm:prSet presAssocID="{29AF5421-1642-4957-83E2-BD1E471CD0D2}" presName="image" presStyleLbl="fgImgPlace1" presStyleIdx="1" presStyleCnt="3"/>
      <dgm:spPr>
        <a:blipFill rotWithShape="0">
          <a:blip xmlns:r="http://schemas.openxmlformats.org/officeDocument/2006/relationships" r:embed="rId2"/>
          <a:stretch>
            <a:fillRect/>
          </a:stretch>
        </a:blipFill>
      </dgm:spPr>
    </dgm:pt>
    <dgm:pt modelId="{DA095EE8-9FC9-4428-AB1A-D2FE88EC3176}" type="pres">
      <dgm:prSet presAssocID="{29AF5421-1642-4957-83E2-BD1E471CD0D2}" presName="childNode" presStyleLbl="node1" presStyleIdx="1" presStyleCnt="3" custScaleY="127826">
        <dgm:presLayoutVars>
          <dgm:bulletEnabled val="1"/>
        </dgm:presLayoutVars>
      </dgm:prSet>
      <dgm:spPr/>
      <dgm:t>
        <a:bodyPr/>
        <a:lstStyle/>
        <a:p>
          <a:endParaRPr lang="en-GB"/>
        </a:p>
      </dgm:t>
    </dgm:pt>
    <dgm:pt modelId="{93598FF1-4CD9-46E3-88F1-771AC2221C0F}" type="pres">
      <dgm:prSet presAssocID="{29AF5421-1642-4957-83E2-BD1E471CD0D2}" presName="parentNode" presStyleLbl="revTx" presStyleIdx="1" presStyleCnt="3">
        <dgm:presLayoutVars>
          <dgm:chMax val="0"/>
          <dgm:bulletEnabled val="1"/>
        </dgm:presLayoutVars>
      </dgm:prSet>
      <dgm:spPr/>
      <dgm:t>
        <a:bodyPr/>
        <a:lstStyle/>
        <a:p>
          <a:endParaRPr lang="en-GB"/>
        </a:p>
      </dgm:t>
    </dgm:pt>
    <dgm:pt modelId="{1ED4D47B-7579-45DE-8268-1948EE67E5B4}" type="pres">
      <dgm:prSet presAssocID="{AFE1AE16-1B99-453B-8098-4B8B7AFA1BD6}" presName="sibTrans" presStyleCnt="0"/>
      <dgm:spPr/>
    </dgm:pt>
    <dgm:pt modelId="{A0EA6668-F8C0-485F-8822-D317C7EFCC3C}" type="pres">
      <dgm:prSet presAssocID="{3A2DE8B1-FBC9-4B0C-A5A2-1B4743E7AE4F}" presName="compositeNode" presStyleCnt="0">
        <dgm:presLayoutVars>
          <dgm:bulletEnabled val="1"/>
        </dgm:presLayoutVars>
      </dgm:prSet>
      <dgm:spPr/>
    </dgm:pt>
    <dgm:pt modelId="{4B9B6DFB-1A54-4047-9781-0EDE302141F9}" type="pres">
      <dgm:prSet presAssocID="{3A2DE8B1-FBC9-4B0C-A5A2-1B4743E7AE4F}" presName="image" presStyleLbl="fgImgPlace1" presStyleIdx="2" presStyleCnt="3"/>
      <dgm:spPr>
        <a:blipFill rotWithShape="0">
          <a:blip xmlns:r="http://schemas.openxmlformats.org/officeDocument/2006/relationships" r:embed="rId3"/>
          <a:stretch>
            <a:fillRect/>
          </a:stretch>
        </a:blipFill>
      </dgm:spPr>
    </dgm:pt>
    <dgm:pt modelId="{002FE3FD-9E66-47FC-879C-852236D82024}" type="pres">
      <dgm:prSet presAssocID="{3A2DE8B1-FBC9-4B0C-A5A2-1B4743E7AE4F}" presName="childNode" presStyleLbl="node1" presStyleIdx="2" presStyleCnt="3" custScaleY="128205">
        <dgm:presLayoutVars>
          <dgm:bulletEnabled val="1"/>
        </dgm:presLayoutVars>
      </dgm:prSet>
      <dgm:spPr/>
      <dgm:t>
        <a:bodyPr/>
        <a:lstStyle/>
        <a:p>
          <a:endParaRPr lang="en-GB"/>
        </a:p>
      </dgm:t>
    </dgm:pt>
    <dgm:pt modelId="{5FABAB93-E358-45EA-8DAE-FF4EC324762D}" type="pres">
      <dgm:prSet presAssocID="{3A2DE8B1-FBC9-4B0C-A5A2-1B4743E7AE4F}" presName="parentNode" presStyleLbl="revTx" presStyleIdx="2" presStyleCnt="3">
        <dgm:presLayoutVars>
          <dgm:chMax val="0"/>
          <dgm:bulletEnabled val="1"/>
        </dgm:presLayoutVars>
      </dgm:prSet>
      <dgm:spPr/>
      <dgm:t>
        <a:bodyPr/>
        <a:lstStyle/>
        <a:p>
          <a:endParaRPr lang="en-GB"/>
        </a:p>
      </dgm:t>
    </dgm:pt>
  </dgm:ptLst>
  <dgm:cxnLst>
    <dgm:cxn modelId="{0613A1B4-9E08-49B5-9F81-A978B2C2F00E}" type="presOf" srcId="{4914222E-B7D0-4F04-AB8C-C86FEC150023}" destId="{7931AF99-98E4-43AB-BBE2-C1085BCF8245}" srcOrd="0" destOrd="5" presId="urn:microsoft.com/office/officeart/2005/8/layout/hList2"/>
    <dgm:cxn modelId="{A309866E-CFDB-4A16-BDF8-5A7980631955}" type="presOf" srcId="{C086322D-9A7A-40D8-A989-5AB1DEFD3C54}" destId="{002FE3FD-9E66-47FC-879C-852236D82024}" srcOrd="0" destOrd="4" presId="urn:microsoft.com/office/officeart/2005/8/layout/hList2"/>
    <dgm:cxn modelId="{69B4CED1-7D9E-4BC4-8D33-0B9C88A1D0C7}" srcId="{29AF5421-1642-4957-83E2-BD1E471CD0D2}" destId="{FCA4BFF5-5553-4101-9C5C-25BA41812ECF}" srcOrd="0" destOrd="0" parTransId="{4655FBF9-D2F7-40D2-B483-9A330E72F5F1}" sibTransId="{F86AD52B-3989-4A82-80E8-1E3E5687F509}"/>
    <dgm:cxn modelId="{D5BE420B-B9FD-437C-9733-38E607295EAC}" type="presOf" srcId="{FCA4BFF5-5553-4101-9C5C-25BA41812ECF}" destId="{DA095EE8-9FC9-4428-AB1A-D2FE88EC3176}" srcOrd="0" destOrd="0" presId="urn:microsoft.com/office/officeart/2005/8/layout/hList2"/>
    <dgm:cxn modelId="{13BD83B4-B072-490C-91AE-6A36E492C095}" srcId="{485756AD-4B88-43CA-B40A-DF1EE9D0D0C7}" destId="{FC0B5FAE-C9D2-4664-91AE-689B8B1042DB}" srcOrd="3" destOrd="0" parTransId="{1737770B-C4C1-4FEE-BCEC-C28772731B2D}" sibTransId="{30252951-F36C-4253-AB55-01E7FC57397D}"/>
    <dgm:cxn modelId="{E9F2D065-673F-4DBF-9D25-B3EA8A23C299}" srcId="{3A2DE8B1-FBC9-4B0C-A5A2-1B4743E7AE4F}" destId="{A810D2E8-24C3-472E-B7E4-31992AF9C570}" srcOrd="2" destOrd="0" parTransId="{F3A65E68-E8B4-47AC-B498-6D5F47667AE6}" sibTransId="{A9442627-BDD8-48AC-918B-0C09804BA05F}"/>
    <dgm:cxn modelId="{F1370822-62D3-4E01-A9D4-64AEEF913F5A}" type="presOf" srcId="{485756AD-4B88-43CA-B40A-DF1EE9D0D0C7}" destId="{3A87EFA7-A16C-406C-BF44-3ABB5A055DF9}" srcOrd="0" destOrd="0" presId="urn:microsoft.com/office/officeart/2005/8/layout/hList2"/>
    <dgm:cxn modelId="{DB57CED3-E207-467D-B8EF-25753E347545}" srcId="{485756AD-4B88-43CA-B40A-DF1EE9D0D0C7}" destId="{8E951CDF-45FF-4552-93ED-3573FD2D36A7}" srcOrd="6" destOrd="0" parTransId="{9A8295AC-8FDB-40A3-98E5-D0BC33E254D3}" sibTransId="{EF6EF897-A414-4931-951A-338443B234F6}"/>
    <dgm:cxn modelId="{568FC320-636C-45AC-8315-CEB15090ECD3}" srcId="{3A2DE8B1-FBC9-4B0C-A5A2-1B4743E7AE4F}" destId="{60099AF7-1B0B-441F-85F4-D6F83503C1DC}" srcOrd="6" destOrd="0" parTransId="{A1577774-2F04-4797-BD03-77B7BA3197AF}" sibTransId="{C32F9A89-F8EE-4FA6-A8FE-5125BC055D2C}"/>
    <dgm:cxn modelId="{E0660579-CB30-4187-801F-6ED7E576EC51}" type="presOf" srcId="{58303895-2617-4BD0-AAA3-5218D78E6FCA}" destId="{7931AF99-98E4-43AB-BBE2-C1085BCF8245}" srcOrd="0" destOrd="0" presId="urn:microsoft.com/office/officeart/2005/8/layout/hList2"/>
    <dgm:cxn modelId="{F9710E9C-C4EB-4753-9B04-CF2D59384D44}" type="presOf" srcId="{8E951CDF-45FF-4552-93ED-3573FD2D36A7}" destId="{7931AF99-98E4-43AB-BBE2-C1085BCF8245}" srcOrd="0" destOrd="6" presId="urn:microsoft.com/office/officeart/2005/8/layout/hList2"/>
    <dgm:cxn modelId="{BAAA9BA4-225D-4D36-90F1-CA871C8E3086}" type="presOf" srcId="{611BBDA8-80E3-4E2A-8F97-CCBDECF8D877}" destId="{DA095EE8-9FC9-4428-AB1A-D2FE88EC3176}" srcOrd="0" destOrd="4" presId="urn:microsoft.com/office/officeart/2005/8/layout/hList2"/>
    <dgm:cxn modelId="{8009D0DE-A093-49BE-BEE5-C883AE2BD10F}" srcId="{485756AD-4B88-43CA-B40A-DF1EE9D0D0C7}" destId="{4914222E-B7D0-4F04-AB8C-C86FEC150023}" srcOrd="5" destOrd="0" parTransId="{363A16BA-394C-4563-8B0A-13A6EAA6C12A}" sibTransId="{1F9B3D07-87DF-41C9-A035-F8232B8FBF37}"/>
    <dgm:cxn modelId="{D3E48198-0DD3-4E3E-A890-9590A885424C}" srcId="{3A2DE8B1-FBC9-4B0C-A5A2-1B4743E7AE4F}" destId="{8489FF63-F455-4D1F-9D43-9AE590BA5175}" srcOrd="5" destOrd="0" parTransId="{DF220BA4-9C14-4FE4-9A0C-FD348F1CDEC0}" sibTransId="{9F94FEEB-BC10-4556-8C00-BEF55AF7B550}"/>
    <dgm:cxn modelId="{E755FE31-3900-420F-894C-C78A0BC3A9B0}" type="presOf" srcId="{D090AED3-DA9D-402A-A43C-32FD319380F4}" destId="{DA095EE8-9FC9-4428-AB1A-D2FE88EC3176}" srcOrd="0" destOrd="1" presId="urn:microsoft.com/office/officeart/2005/8/layout/hList2"/>
    <dgm:cxn modelId="{B389896B-7439-4FF9-93E1-7F8CBEE70AE9}" type="presOf" srcId="{A810D2E8-24C3-472E-B7E4-31992AF9C570}" destId="{002FE3FD-9E66-47FC-879C-852236D82024}" srcOrd="0" destOrd="2" presId="urn:microsoft.com/office/officeart/2005/8/layout/hList2"/>
    <dgm:cxn modelId="{BAB3AFEE-D76A-4106-954F-11DF25E2E8E2}" srcId="{3A2DE8B1-FBC9-4B0C-A5A2-1B4743E7AE4F}" destId="{C95167CF-20A1-4911-802F-FA2550726252}" srcOrd="0" destOrd="0" parTransId="{1D17A2ED-BD8B-4761-9A06-5BE9C85A6A18}" sibTransId="{AE0419FE-DDE0-4670-82E1-03EF9FFC82C0}"/>
    <dgm:cxn modelId="{5C4FB703-7859-4DBA-A66D-3797A97F637F}" srcId="{29AF5421-1642-4957-83E2-BD1E471CD0D2}" destId="{9649F009-45EF-47EA-AE8A-97C5CE4C6219}" srcOrd="5" destOrd="0" parTransId="{2CE2D9D7-9204-4BCC-84AF-E79320CF5203}" sibTransId="{2FC83A6F-31A8-4946-8374-03A6506548E3}"/>
    <dgm:cxn modelId="{345C009F-ECA8-4DC3-91BC-D67F7076AC98}" srcId="{485756AD-4B88-43CA-B40A-DF1EE9D0D0C7}" destId="{7E6BAFF2-E535-42F3-839C-96DC48FE6BFD}" srcOrd="4" destOrd="0" parTransId="{49FB5130-B57D-4E68-978E-0383846A7ADB}" sibTransId="{D8E57DAE-A31A-44EE-8C68-79CBFC697DA8}"/>
    <dgm:cxn modelId="{73CF7B77-4394-4136-88CD-B09E49E60179}" type="presOf" srcId="{7E6BAFF2-E535-42F3-839C-96DC48FE6BFD}" destId="{7931AF99-98E4-43AB-BBE2-C1085BCF8245}" srcOrd="0" destOrd="4" presId="urn:microsoft.com/office/officeart/2005/8/layout/hList2"/>
    <dgm:cxn modelId="{7FF67B59-BD11-44E7-8345-12E9C78AF711}" type="presOf" srcId="{8489FF63-F455-4D1F-9D43-9AE590BA5175}" destId="{002FE3FD-9E66-47FC-879C-852236D82024}" srcOrd="0" destOrd="5" presId="urn:microsoft.com/office/officeart/2005/8/layout/hList2"/>
    <dgm:cxn modelId="{8FF9D5F9-EE21-4F7B-B2B7-52AFDC0EA85E}" srcId="{29AF5421-1642-4957-83E2-BD1E471CD0D2}" destId="{274A5F95-FCE8-4EFE-89C4-C0BA4222BC5C}" srcOrd="6" destOrd="0" parTransId="{FE002354-1234-4AA8-A751-E1E9698117E5}" sibTransId="{53E41250-CD28-4C9D-BDD4-FACE62D6E829}"/>
    <dgm:cxn modelId="{5A4638CB-45C4-48A5-896A-9E6155856D42}" srcId="{3A2DE8B1-FBC9-4B0C-A5A2-1B4743E7AE4F}" destId="{C086322D-9A7A-40D8-A989-5AB1DEFD3C54}" srcOrd="4" destOrd="0" parTransId="{1A444ABB-36E8-499B-AC19-E288B128AA68}" sibTransId="{9E9450BC-146A-4897-BC35-A0652DD5D874}"/>
    <dgm:cxn modelId="{196E8D00-FCFA-4724-82C2-DEBB356CC7DF}" type="presOf" srcId="{2E550412-5FE3-495F-A5D8-D97FE2C4975A}" destId="{DA095EE8-9FC9-4428-AB1A-D2FE88EC3176}" srcOrd="0" destOrd="3" presId="urn:microsoft.com/office/officeart/2005/8/layout/hList2"/>
    <dgm:cxn modelId="{26B67FE6-3FE4-4702-84DD-024F9297D0EF}" type="presOf" srcId="{3A2DE8B1-FBC9-4B0C-A5A2-1B4743E7AE4F}" destId="{5FABAB93-E358-45EA-8DAE-FF4EC324762D}" srcOrd="0" destOrd="0" presId="urn:microsoft.com/office/officeart/2005/8/layout/hList2"/>
    <dgm:cxn modelId="{49C81CDC-39B6-4FCB-8549-A73092D537DD}" srcId="{BC48A4AE-0C68-4BF4-A10D-9A605CB7D75C}" destId="{29AF5421-1642-4957-83E2-BD1E471CD0D2}" srcOrd="1" destOrd="0" parTransId="{174CE8FB-980D-454A-8C95-39D5CD2B6B10}" sibTransId="{AFE1AE16-1B99-453B-8098-4B8B7AFA1BD6}"/>
    <dgm:cxn modelId="{071DCD82-2D09-436E-9275-B115CBF64F12}" type="presOf" srcId="{C95167CF-20A1-4911-802F-FA2550726252}" destId="{002FE3FD-9E66-47FC-879C-852236D82024}" srcOrd="0" destOrd="0" presId="urn:microsoft.com/office/officeart/2005/8/layout/hList2"/>
    <dgm:cxn modelId="{F50847E4-31B1-4B62-9917-9D836B84250D}" srcId="{29AF5421-1642-4957-83E2-BD1E471CD0D2}" destId="{2E550412-5FE3-495F-A5D8-D97FE2C4975A}" srcOrd="3" destOrd="0" parTransId="{1DD5DE3B-2544-4061-AC8E-67D6EEF8BA8F}" sibTransId="{B7C14350-7BCE-4998-81D6-AB7517C10DDD}"/>
    <dgm:cxn modelId="{17DBDF5B-99E0-4E8D-9588-0C519D999C99}" srcId="{BC48A4AE-0C68-4BF4-A10D-9A605CB7D75C}" destId="{3A2DE8B1-FBC9-4B0C-A5A2-1B4743E7AE4F}" srcOrd="2" destOrd="0" parTransId="{885735B9-0B0F-403F-AAB0-2051F59242FD}" sibTransId="{46FBB829-BE53-4045-826E-BF52D87BDEE5}"/>
    <dgm:cxn modelId="{89A2374E-D211-4E88-9008-3D02555E7806}" srcId="{485756AD-4B88-43CA-B40A-DF1EE9D0D0C7}" destId="{08456CF4-3AF1-4371-8F4B-9BD3E1E0DA43}" srcOrd="2" destOrd="0" parTransId="{1846D9DA-E72D-475F-971C-EE9EA8F994C5}" sibTransId="{E5653C31-0170-45A6-83B2-51D17004AAE8}"/>
    <dgm:cxn modelId="{7F10A059-2B06-493C-9981-347CEFC7B7EA}" type="presOf" srcId="{29AF5421-1642-4957-83E2-BD1E471CD0D2}" destId="{93598FF1-4CD9-46E3-88F1-771AC2221C0F}" srcOrd="0" destOrd="0" presId="urn:microsoft.com/office/officeart/2005/8/layout/hList2"/>
    <dgm:cxn modelId="{4DC19323-14DF-453C-A79A-FCC2E78B2C66}" type="presOf" srcId="{08456CF4-3AF1-4371-8F4B-9BD3E1E0DA43}" destId="{7931AF99-98E4-43AB-BBE2-C1085BCF8245}" srcOrd="0" destOrd="2" presId="urn:microsoft.com/office/officeart/2005/8/layout/hList2"/>
    <dgm:cxn modelId="{2A76B8C6-0F1B-43CA-9E95-4A18D563E4CC}" srcId="{29AF5421-1642-4957-83E2-BD1E471CD0D2}" destId="{D090AED3-DA9D-402A-A43C-32FD319380F4}" srcOrd="1" destOrd="0" parTransId="{6B7BA8F2-8681-457F-A766-74E098A2C49A}" sibTransId="{217F9D46-1355-4270-B187-CC40614B3AA5}"/>
    <dgm:cxn modelId="{9247DC7D-64D7-4FED-97C4-C05E836DE104}" srcId="{3A2DE8B1-FBC9-4B0C-A5A2-1B4743E7AE4F}" destId="{F042FDB9-F1D2-4E50-B232-41FCD5597543}" srcOrd="1" destOrd="0" parTransId="{A5AE6B83-9B4A-44D6-8E1C-53978DB8A51E}" sibTransId="{B28CF2F9-DACA-4A1A-8291-2BCDCD7CB43E}"/>
    <dgm:cxn modelId="{BBC18EF4-1356-4FE8-8F5D-F1B29B6D36C8}" srcId="{BC48A4AE-0C68-4BF4-A10D-9A605CB7D75C}" destId="{485756AD-4B88-43CA-B40A-DF1EE9D0D0C7}" srcOrd="0" destOrd="0" parTransId="{3F2A4AB3-B5A1-43B4-B59F-8D36828FD2AB}" sibTransId="{3DC8B584-6158-4F67-9DB7-88B1E77310CE}"/>
    <dgm:cxn modelId="{B641E88D-DB58-414F-B93C-D283636A1D0B}" type="presOf" srcId="{68843332-1A84-488F-A57C-A0E04D815130}" destId="{7931AF99-98E4-43AB-BBE2-C1085BCF8245}" srcOrd="0" destOrd="1" presId="urn:microsoft.com/office/officeart/2005/8/layout/hList2"/>
    <dgm:cxn modelId="{5E8DD7B8-334F-4E48-91E6-BFD35EFE4BF0}" type="presOf" srcId="{F042FDB9-F1D2-4E50-B232-41FCD5597543}" destId="{002FE3FD-9E66-47FC-879C-852236D82024}" srcOrd="0" destOrd="1" presId="urn:microsoft.com/office/officeart/2005/8/layout/hList2"/>
    <dgm:cxn modelId="{13E26501-4910-4ADD-80C6-E05FA649BDA9}" type="presOf" srcId="{8565859F-5BF2-45C8-A080-AF439F58D4CD}" destId="{002FE3FD-9E66-47FC-879C-852236D82024}" srcOrd="0" destOrd="3" presId="urn:microsoft.com/office/officeart/2005/8/layout/hList2"/>
    <dgm:cxn modelId="{713E5F45-674D-4A98-901E-D7A295AB8FAF}" type="presOf" srcId="{60099AF7-1B0B-441F-85F4-D6F83503C1DC}" destId="{002FE3FD-9E66-47FC-879C-852236D82024}" srcOrd="0" destOrd="6" presId="urn:microsoft.com/office/officeart/2005/8/layout/hList2"/>
    <dgm:cxn modelId="{F6AF1CAA-15B7-4248-99F4-A1220DED43DA}" type="presOf" srcId="{175DCECB-08E0-42CF-9457-14A9DBB1D7FD}" destId="{DA095EE8-9FC9-4428-AB1A-D2FE88EC3176}" srcOrd="0" destOrd="2" presId="urn:microsoft.com/office/officeart/2005/8/layout/hList2"/>
    <dgm:cxn modelId="{0D3A5A89-BD1A-4F02-AE75-37074C440619}" srcId="{29AF5421-1642-4957-83E2-BD1E471CD0D2}" destId="{611BBDA8-80E3-4E2A-8F97-CCBDECF8D877}" srcOrd="4" destOrd="0" parTransId="{914336A7-6393-452B-9262-BE392C99603D}" sibTransId="{92DD09F1-BB94-46E0-945F-7A3669048265}"/>
    <dgm:cxn modelId="{AFAB3B61-0C97-410A-8384-EB75E56D63B7}" type="presOf" srcId="{274A5F95-FCE8-4EFE-89C4-C0BA4222BC5C}" destId="{DA095EE8-9FC9-4428-AB1A-D2FE88EC3176}" srcOrd="0" destOrd="6" presId="urn:microsoft.com/office/officeart/2005/8/layout/hList2"/>
    <dgm:cxn modelId="{3DDCE67C-3E8D-4DE8-A121-E61E8F32F573}" srcId="{485756AD-4B88-43CA-B40A-DF1EE9D0D0C7}" destId="{58303895-2617-4BD0-AAA3-5218D78E6FCA}" srcOrd="0" destOrd="0" parTransId="{F1565B01-B7D5-4175-B319-BB37B454ED86}" sibTransId="{734361E0-EF08-4018-905A-49F07CB579EB}"/>
    <dgm:cxn modelId="{25F9AB6B-1341-440E-BC46-E045FA46A5F7}" type="presOf" srcId="{BC48A4AE-0C68-4BF4-A10D-9A605CB7D75C}" destId="{2F703577-244F-4A6E-BF15-D3993C031305}" srcOrd="0" destOrd="0" presId="urn:microsoft.com/office/officeart/2005/8/layout/hList2"/>
    <dgm:cxn modelId="{BDE8D47B-DA49-4F58-ABA3-A942D8535069}" type="presOf" srcId="{9649F009-45EF-47EA-AE8A-97C5CE4C6219}" destId="{DA095EE8-9FC9-4428-AB1A-D2FE88EC3176}" srcOrd="0" destOrd="5" presId="urn:microsoft.com/office/officeart/2005/8/layout/hList2"/>
    <dgm:cxn modelId="{4C36787C-F2B6-4B97-ADF3-20931ABE9791}" srcId="{485756AD-4B88-43CA-B40A-DF1EE9D0D0C7}" destId="{68843332-1A84-488F-A57C-A0E04D815130}" srcOrd="1" destOrd="0" parTransId="{C2BB7142-3070-4B6C-8906-40A78098DA99}" sibTransId="{E949ED41-75D5-43BA-BD40-30C3D314678F}"/>
    <dgm:cxn modelId="{BC2DACB5-0B48-406B-8DA2-E233D72EC403}" type="presOf" srcId="{FC0B5FAE-C9D2-4664-91AE-689B8B1042DB}" destId="{7931AF99-98E4-43AB-BBE2-C1085BCF8245}" srcOrd="0" destOrd="3" presId="urn:microsoft.com/office/officeart/2005/8/layout/hList2"/>
    <dgm:cxn modelId="{BD4AF0A6-B9EF-4A21-B5FC-75E27F3EF3B4}" srcId="{3A2DE8B1-FBC9-4B0C-A5A2-1B4743E7AE4F}" destId="{8565859F-5BF2-45C8-A080-AF439F58D4CD}" srcOrd="3" destOrd="0" parTransId="{4F15EF5F-1566-4072-A075-937E3E5F16F9}" sibTransId="{D0BA5B77-A517-4ACF-907E-8E2B6D69CC43}"/>
    <dgm:cxn modelId="{1C1408F0-7437-422A-83AF-51E9AD56D719}" srcId="{29AF5421-1642-4957-83E2-BD1E471CD0D2}" destId="{175DCECB-08E0-42CF-9457-14A9DBB1D7FD}" srcOrd="2" destOrd="0" parTransId="{1BC93203-0F29-4153-89E3-2E5CCB53BFF7}" sibTransId="{5C07FFAB-D8CA-4B73-9722-5B4A11673B2F}"/>
    <dgm:cxn modelId="{F3C731D9-A0C0-4477-9893-E4353927BFC1}" type="presParOf" srcId="{2F703577-244F-4A6E-BF15-D3993C031305}" destId="{4B419702-6C75-4E8D-83F9-5175D43B40C7}" srcOrd="0" destOrd="0" presId="urn:microsoft.com/office/officeart/2005/8/layout/hList2"/>
    <dgm:cxn modelId="{3EF7EB7E-6E58-4636-A0A8-056C68572B27}" type="presParOf" srcId="{4B419702-6C75-4E8D-83F9-5175D43B40C7}" destId="{5BCBFCB8-55FC-4111-8AE1-03B37893C286}" srcOrd="0" destOrd="0" presId="urn:microsoft.com/office/officeart/2005/8/layout/hList2"/>
    <dgm:cxn modelId="{EC205714-54E0-4903-8D1B-539846FAEF21}" type="presParOf" srcId="{4B419702-6C75-4E8D-83F9-5175D43B40C7}" destId="{7931AF99-98E4-43AB-BBE2-C1085BCF8245}" srcOrd="1" destOrd="0" presId="urn:microsoft.com/office/officeart/2005/8/layout/hList2"/>
    <dgm:cxn modelId="{1D973A9A-2026-4A90-BC7E-DCE9F22D3170}" type="presParOf" srcId="{4B419702-6C75-4E8D-83F9-5175D43B40C7}" destId="{3A87EFA7-A16C-406C-BF44-3ABB5A055DF9}" srcOrd="2" destOrd="0" presId="urn:microsoft.com/office/officeart/2005/8/layout/hList2"/>
    <dgm:cxn modelId="{CFF105C7-DAFD-4081-946F-0AE7E593B45F}" type="presParOf" srcId="{2F703577-244F-4A6E-BF15-D3993C031305}" destId="{5A0D1363-ABE6-4357-9384-2B94F3202027}" srcOrd="1" destOrd="0" presId="urn:microsoft.com/office/officeart/2005/8/layout/hList2"/>
    <dgm:cxn modelId="{8BAA7509-D9FC-4CDF-AFFC-0D226605A15B}" type="presParOf" srcId="{2F703577-244F-4A6E-BF15-D3993C031305}" destId="{810CAD94-DFFD-4B93-BA9B-75855E385565}" srcOrd="2" destOrd="0" presId="urn:microsoft.com/office/officeart/2005/8/layout/hList2"/>
    <dgm:cxn modelId="{CC48E053-9D16-4867-9832-ADE3AD5D51B4}" type="presParOf" srcId="{810CAD94-DFFD-4B93-BA9B-75855E385565}" destId="{89F06F8C-51DA-469C-8555-01E1EC1E72CD}" srcOrd="0" destOrd="0" presId="urn:microsoft.com/office/officeart/2005/8/layout/hList2"/>
    <dgm:cxn modelId="{2BA88C15-1851-4966-8FDF-C9E0DF7E541A}" type="presParOf" srcId="{810CAD94-DFFD-4B93-BA9B-75855E385565}" destId="{DA095EE8-9FC9-4428-AB1A-D2FE88EC3176}" srcOrd="1" destOrd="0" presId="urn:microsoft.com/office/officeart/2005/8/layout/hList2"/>
    <dgm:cxn modelId="{1B3A2AF8-D3CE-4947-93D9-2EB9863B5FE6}" type="presParOf" srcId="{810CAD94-DFFD-4B93-BA9B-75855E385565}" destId="{93598FF1-4CD9-46E3-88F1-771AC2221C0F}" srcOrd="2" destOrd="0" presId="urn:microsoft.com/office/officeart/2005/8/layout/hList2"/>
    <dgm:cxn modelId="{272D0399-D4D2-4A93-BDAA-83A975341310}" type="presParOf" srcId="{2F703577-244F-4A6E-BF15-D3993C031305}" destId="{1ED4D47B-7579-45DE-8268-1948EE67E5B4}" srcOrd="3" destOrd="0" presId="urn:microsoft.com/office/officeart/2005/8/layout/hList2"/>
    <dgm:cxn modelId="{51B5359F-CF3C-4FF0-839F-E79AFC719175}" type="presParOf" srcId="{2F703577-244F-4A6E-BF15-D3993C031305}" destId="{A0EA6668-F8C0-485F-8822-D317C7EFCC3C}" srcOrd="4" destOrd="0" presId="urn:microsoft.com/office/officeart/2005/8/layout/hList2"/>
    <dgm:cxn modelId="{3AD21C18-A57C-44B0-9C7E-F2C141FC9316}" type="presParOf" srcId="{A0EA6668-F8C0-485F-8822-D317C7EFCC3C}" destId="{4B9B6DFB-1A54-4047-9781-0EDE302141F9}" srcOrd="0" destOrd="0" presId="urn:microsoft.com/office/officeart/2005/8/layout/hList2"/>
    <dgm:cxn modelId="{7F157652-4DBC-438E-948D-02F8E2FA6D9A}" type="presParOf" srcId="{A0EA6668-F8C0-485F-8822-D317C7EFCC3C}" destId="{002FE3FD-9E66-47FC-879C-852236D82024}" srcOrd="1" destOrd="0" presId="urn:microsoft.com/office/officeart/2005/8/layout/hList2"/>
    <dgm:cxn modelId="{CE2DFAA9-56E6-45AA-A23B-233A6CAD1609}" type="presParOf" srcId="{A0EA6668-F8C0-485F-8822-D317C7EFCC3C}" destId="{5FABAB93-E358-45EA-8DAE-FF4EC324762D}"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0E2689-52D6-4961-834F-30A040615F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B301616E-CB46-4413-B05C-5340ED8262E2}">
      <dgm:prSet phldrT="[Text]" custT="1"/>
      <dgm:spPr>
        <a:solidFill>
          <a:schemeClr val="accent2"/>
        </a:solidFill>
      </dgm:spPr>
      <dgm:t>
        <a:bodyPr/>
        <a:lstStyle/>
        <a:p>
          <a:pPr rtl="0"/>
          <a:r>
            <a:rPr lang="en-GB" sz="1500" b="1" i="1" dirty="0" smtClean="0"/>
            <a:t>What others are doing is key</a:t>
          </a:r>
          <a:endParaRPr lang="en-GB" sz="1500" dirty="0"/>
        </a:p>
      </dgm:t>
    </dgm:pt>
    <dgm:pt modelId="{6127570E-4A97-449C-826D-ACDC9FAD008A}" type="parTrans" cxnId="{AA4BB5AC-C00F-4E48-8905-0243F9467949}">
      <dgm:prSet/>
      <dgm:spPr/>
      <dgm:t>
        <a:bodyPr/>
        <a:lstStyle/>
        <a:p>
          <a:endParaRPr lang="en-GB"/>
        </a:p>
      </dgm:t>
    </dgm:pt>
    <dgm:pt modelId="{4DBCC4F8-629D-473B-83BC-D114F42FA237}" type="sibTrans" cxnId="{AA4BB5AC-C00F-4E48-8905-0243F9467949}">
      <dgm:prSet/>
      <dgm:spPr/>
      <dgm:t>
        <a:bodyPr/>
        <a:lstStyle/>
        <a:p>
          <a:endParaRPr lang="en-GB"/>
        </a:p>
      </dgm:t>
    </dgm:pt>
    <dgm:pt modelId="{8E16B034-031F-4975-96EB-4AC97785A0A2}">
      <dgm:prSet phldrT="[Text]" custT="1"/>
      <dgm:spPr>
        <a:solidFill>
          <a:schemeClr val="accent2"/>
        </a:solidFill>
      </dgm:spPr>
      <dgm:t>
        <a:bodyPr/>
        <a:lstStyle/>
        <a:p>
          <a:r>
            <a:rPr lang="en-GB" sz="1450" b="1" i="1" dirty="0" smtClean="0"/>
            <a:t>Skills and ability more important than understanding </a:t>
          </a:r>
          <a:endParaRPr lang="en-GB" sz="1450" b="1" i="1" dirty="0"/>
        </a:p>
      </dgm:t>
    </dgm:pt>
    <dgm:pt modelId="{E46BA0A6-4020-49AC-82B0-CDB5D51A9378}" type="parTrans" cxnId="{6B0BAF52-AA67-4AFF-9127-478BEC6277D4}">
      <dgm:prSet/>
      <dgm:spPr/>
      <dgm:t>
        <a:bodyPr/>
        <a:lstStyle/>
        <a:p>
          <a:endParaRPr lang="en-GB"/>
        </a:p>
      </dgm:t>
    </dgm:pt>
    <dgm:pt modelId="{D9883835-3224-427C-8D7F-BBCBC81F5DC7}" type="sibTrans" cxnId="{6B0BAF52-AA67-4AFF-9127-478BEC6277D4}">
      <dgm:prSet/>
      <dgm:spPr/>
      <dgm:t>
        <a:bodyPr/>
        <a:lstStyle/>
        <a:p>
          <a:endParaRPr lang="en-GB"/>
        </a:p>
      </dgm:t>
    </dgm:pt>
    <dgm:pt modelId="{36A39A7C-EE4B-40A3-BE75-CA237DC97349}">
      <dgm:prSet phldrT="[Text]" custT="1"/>
      <dgm:spPr/>
      <dgm:t>
        <a:bodyPr/>
        <a:lstStyle/>
        <a:p>
          <a:pPr rtl="0"/>
          <a:r>
            <a:rPr lang="en-GB" sz="1350" dirty="0" smtClean="0"/>
            <a:t>People learn from each other - peer to peer learning </a:t>
          </a:r>
          <a:endParaRPr lang="en-GB" sz="1350" dirty="0"/>
        </a:p>
      </dgm:t>
    </dgm:pt>
    <dgm:pt modelId="{01F08212-2E23-4733-A4C6-2374839E1E57}" type="parTrans" cxnId="{C136E9CA-6563-48D3-8695-2BC05F03A28B}">
      <dgm:prSet/>
      <dgm:spPr/>
      <dgm:t>
        <a:bodyPr/>
        <a:lstStyle/>
        <a:p>
          <a:endParaRPr lang="en-GB"/>
        </a:p>
      </dgm:t>
    </dgm:pt>
    <dgm:pt modelId="{65194FF7-4A54-46A6-B6CE-4F81E5F13938}" type="sibTrans" cxnId="{C136E9CA-6563-48D3-8695-2BC05F03A28B}">
      <dgm:prSet/>
      <dgm:spPr/>
      <dgm:t>
        <a:bodyPr/>
        <a:lstStyle/>
        <a:p>
          <a:endParaRPr lang="en-GB"/>
        </a:p>
      </dgm:t>
    </dgm:pt>
    <dgm:pt modelId="{9C251871-C2A4-443E-8173-77F6C0F84047}">
      <dgm:prSet phldrT="[Text]" custT="1"/>
      <dgm:spPr>
        <a:solidFill>
          <a:schemeClr val="accent2"/>
        </a:solidFill>
      </dgm:spPr>
      <dgm:t>
        <a:bodyPr/>
        <a:lstStyle/>
        <a:p>
          <a:r>
            <a:rPr lang="en-GB" sz="1500" b="1" i="1" dirty="0" smtClean="0"/>
            <a:t>What’s in it  for me is important</a:t>
          </a:r>
          <a:endParaRPr lang="en-GB" sz="1500" b="1" i="1" dirty="0"/>
        </a:p>
      </dgm:t>
    </dgm:pt>
    <dgm:pt modelId="{D0BAD349-76B2-41B6-B6D4-27F53477E7AF}" type="parTrans" cxnId="{70BFE4AF-4AFE-4345-82DA-AF061372EA10}">
      <dgm:prSet/>
      <dgm:spPr/>
      <dgm:t>
        <a:bodyPr/>
        <a:lstStyle/>
        <a:p>
          <a:endParaRPr lang="en-GB"/>
        </a:p>
      </dgm:t>
    </dgm:pt>
    <dgm:pt modelId="{0F64CAD3-769F-4C91-8DF2-7829FA8CC394}" type="sibTrans" cxnId="{70BFE4AF-4AFE-4345-82DA-AF061372EA10}">
      <dgm:prSet/>
      <dgm:spPr/>
      <dgm:t>
        <a:bodyPr/>
        <a:lstStyle/>
        <a:p>
          <a:endParaRPr lang="en-GB"/>
        </a:p>
      </dgm:t>
    </dgm:pt>
    <dgm:pt modelId="{3CE27BD3-1CAB-40EB-8A7B-7297D277D229}">
      <dgm:prSet phldrT="[Text]" custT="1"/>
      <dgm:spPr/>
      <dgm:t>
        <a:bodyPr/>
        <a:lstStyle/>
        <a:p>
          <a:r>
            <a:rPr lang="en-GB" sz="1350" dirty="0" smtClean="0"/>
            <a:t>Fit with self identity and status – who I am and how others see me</a:t>
          </a:r>
          <a:endParaRPr lang="en-GB" sz="1350" dirty="0"/>
        </a:p>
      </dgm:t>
    </dgm:pt>
    <dgm:pt modelId="{956A8D63-9D31-4F24-AEFF-757265674C29}" type="parTrans" cxnId="{8BB40DAF-8053-4F1C-9A00-838BC6F7E870}">
      <dgm:prSet/>
      <dgm:spPr/>
      <dgm:t>
        <a:bodyPr/>
        <a:lstStyle/>
        <a:p>
          <a:endParaRPr lang="en-GB"/>
        </a:p>
      </dgm:t>
    </dgm:pt>
    <dgm:pt modelId="{3EAF9835-AC1B-431D-8394-C9DCE0783EAD}" type="sibTrans" cxnId="{8BB40DAF-8053-4F1C-9A00-838BC6F7E870}">
      <dgm:prSet/>
      <dgm:spPr/>
      <dgm:t>
        <a:bodyPr/>
        <a:lstStyle/>
        <a:p>
          <a:endParaRPr lang="en-GB"/>
        </a:p>
      </dgm:t>
    </dgm:pt>
    <dgm:pt modelId="{2BEE7580-B60F-479A-A775-F778764D6D34}">
      <dgm:prSet custT="1"/>
      <dgm:spPr/>
      <dgm:t>
        <a:bodyPr/>
        <a:lstStyle/>
        <a:p>
          <a:pPr rtl="0"/>
          <a:r>
            <a:rPr lang="en-GB" sz="1350" dirty="0" smtClean="0"/>
            <a:t>People’s behaviour follows the behaviour of others – social norms </a:t>
          </a:r>
        </a:p>
      </dgm:t>
    </dgm:pt>
    <dgm:pt modelId="{B9E40012-9164-44B8-857F-CAD12C65B290}" type="parTrans" cxnId="{783DDB62-A2FE-471F-9EB1-491BB56F162B}">
      <dgm:prSet/>
      <dgm:spPr/>
      <dgm:t>
        <a:bodyPr/>
        <a:lstStyle/>
        <a:p>
          <a:endParaRPr lang="en-GB"/>
        </a:p>
      </dgm:t>
    </dgm:pt>
    <dgm:pt modelId="{EA0B441E-F8D6-455A-A07E-E51A61E153F2}" type="sibTrans" cxnId="{783DDB62-A2FE-471F-9EB1-491BB56F162B}">
      <dgm:prSet/>
      <dgm:spPr/>
      <dgm:t>
        <a:bodyPr/>
        <a:lstStyle/>
        <a:p>
          <a:endParaRPr lang="en-GB"/>
        </a:p>
      </dgm:t>
    </dgm:pt>
    <dgm:pt modelId="{0501EF60-6F53-419E-B3FB-355485F0EC36}">
      <dgm:prSet custT="1"/>
      <dgm:spPr/>
      <dgm:t>
        <a:bodyPr/>
        <a:lstStyle/>
        <a:p>
          <a:pPr rtl="0"/>
          <a:r>
            <a:rPr lang="en-GB" sz="1350" dirty="0" smtClean="0"/>
            <a:t>People need to see exemplification – government and business should act first</a:t>
          </a:r>
        </a:p>
      </dgm:t>
    </dgm:pt>
    <dgm:pt modelId="{53D477C2-6835-4278-8E2C-55160F961528}" type="parTrans" cxnId="{DAE05691-C435-4DC6-B62E-B488FE085BAA}">
      <dgm:prSet/>
      <dgm:spPr/>
      <dgm:t>
        <a:bodyPr/>
        <a:lstStyle/>
        <a:p>
          <a:endParaRPr lang="en-GB"/>
        </a:p>
      </dgm:t>
    </dgm:pt>
    <dgm:pt modelId="{041D06AA-1B21-471F-8FD6-DC81415E2263}" type="sibTrans" cxnId="{DAE05691-C435-4DC6-B62E-B488FE085BAA}">
      <dgm:prSet/>
      <dgm:spPr/>
      <dgm:t>
        <a:bodyPr/>
        <a:lstStyle/>
        <a:p>
          <a:endParaRPr lang="en-GB"/>
        </a:p>
      </dgm:t>
    </dgm:pt>
    <dgm:pt modelId="{C5FBE4BD-AD3F-4123-8FEA-A9D08EE1BAE7}">
      <dgm:prSet custT="1"/>
      <dgm:spPr/>
      <dgm:t>
        <a:bodyPr/>
        <a:lstStyle/>
        <a:p>
          <a:pPr rtl="0"/>
          <a:r>
            <a:rPr lang="en-GB" sz="1350" dirty="0" smtClean="0"/>
            <a:t>People want to be involved – e.g. active involvement in decision making</a:t>
          </a:r>
        </a:p>
      </dgm:t>
    </dgm:pt>
    <dgm:pt modelId="{2479DFFE-0280-4D52-A86C-08D48092ED9C}" type="parTrans" cxnId="{06E12228-6B4B-44DD-9D1B-BF70426138CB}">
      <dgm:prSet/>
      <dgm:spPr/>
      <dgm:t>
        <a:bodyPr/>
        <a:lstStyle/>
        <a:p>
          <a:endParaRPr lang="en-GB"/>
        </a:p>
      </dgm:t>
    </dgm:pt>
    <dgm:pt modelId="{7EC813B2-4307-4FCF-AD0D-3AC5D817F57C}" type="sibTrans" cxnId="{06E12228-6B4B-44DD-9D1B-BF70426138CB}">
      <dgm:prSet/>
      <dgm:spPr/>
      <dgm:t>
        <a:bodyPr/>
        <a:lstStyle/>
        <a:p>
          <a:endParaRPr lang="en-GB"/>
        </a:p>
      </dgm:t>
    </dgm:pt>
    <dgm:pt modelId="{B5ACBCA9-88C1-4319-A0D3-E8D0484B132E}">
      <dgm:prSet custT="1"/>
      <dgm:spPr/>
      <dgm:t>
        <a:bodyPr/>
        <a:lstStyle/>
        <a:p>
          <a:pPr rtl="0"/>
          <a:r>
            <a:rPr lang="en-GB" sz="1350" dirty="0" smtClean="0"/>
            <a:t>Localism and community action – feeling</a:t>
          </a:r>
          <a:r>
            <a:rPr lang="en-GB" sz="1350" baseline="0" dirty="0" smtClean="0"/>
            <a:t> connected to the place I live matters</a:t>
          </a:r>
        </a:p>
      </dgm:t>
    </dgm:pt>
    <dgm:pt modelId="{D4AA0865-F162-4A2C-9138-2FCE04DA3C02}" type="parTrans" cxnId="{E83DE243-F28F-4856-8AD9-978C928B58C7}">
      <dgm:prSet/>
      <dgm:spPr/>
      <dgm:t>
        <a:bodyPr/>
        <a:lstStyle/>
        <a:p>
          <a:endParaRPr lang="en-GB"/>
        </a:p>
      </dgm:t>
    </dgm:pt>
    <dgm:pt modelId="{C780207A-80F3-4881-97A0-1D1699E7D847}" type="sibTrans" cxnId="{E83DE243-F28F-4856-8AD9-978C928B58C7}">
      <dgm:prSet/>
      <dgm:spPr/>
      <dgm:t>
        <a:bodyPr/>
        <a:lstStyle/>
        <a:p>
          <a:endParaRPr lang="en-GB"/>
        </a:p>
      </dgm:t>
    </dgm:pt>
    <dgm:pt modelId="{7E1D81D6-D9DA-48A0-A614-BEA47C91DC10}">
      <dgm:prSet custT="1"/>
      <dgm:spPr/>
      <dgm:t>
        <a:bodyPr/>
        <a:lstStyle/>
        <a:p>
          <a:pPr rtl="0"/>
          <a:r>
            <a:rPr lang="en-GB" sz="1350" dirty="0" smtClean="0"/>
            <a:t>Self</a:t>
          </a:r>
          <a:r>
            <a:rPr lang="en-GB" sz="1350" baseline="0" dirty="0" smtClean="0"/>
            <a:t> efficacy &amp; agency – knowledge, skills and feeling capable of making a difference</a:t>
          </a:r>
        </a:p>
      </dgm:t>
    </dgm:pt>
    <dgm:pt modelId="{D5726E47-645F-4E40-ADB7-4B500702ACE9}" type="parTrans" cxnId="{AE4BD2DA-02F6-4FA0-A1B5-227D010848D4}">
      <dgm:prSet/>
      <dgm:spPr/>
      <dgm:t>
        <a:bodyPr/>
        <a:lstStyle/>
        <a:p>
          <a:endParaRPr lang="en-GB"/>
        </a:p>
      </dgm:t>
    </dgm:pt>
    <dgm:pt modelId="{EA82ACE6-1558-420A-A6F6-2400D3478E92}" type="sibTrans" cxnId="{AE4BD2DA-02F6-4FA0-A1B5-227D010848D4}">
      <dgm:prSet/>
      <dgm:spPr/>
      <dgm:t>
        <a:bodyPr/>
        <a:lstStyle/>
        <a:p>
          <a:endParaRPr lang="en-GB"/>
        </a:p>
      </dgm:t>
    </dgm:pt>
    <dgm:pt modelId="{8D97AF69-34BD-4CC5-B672-565A123FCC64}">
      <dgm:prSet custT="1"/>
      <dgm:spPr>
        <a:solidFill>
          <a:schemeClr val="accent2"/>
        </a:solidFill>
      </dgm:spPr>
      <dgm:t>
        <a:bodyPr/>
        <a:lstStyle/>
        <a:p>
          <a:r>
            <a:rPr lang="en-GB" sz="1500" b="1" i="1" dirty="0" smtClean="0"/>
            <a:t>‘It just makes sense’ though making a difference  matters</a:t>
          </a:r>
          <a:endParaRPr lang="en-GB" sz="1500" dirty="0"/>
        </a:p>
      </dgm:t>
    </dgm:pt>
    <dgm:pt modelId="{6EA48FFA-B8DE-4EE8-A03D-C43BAF3179D5}" type="parTrans" cxnId="{92144CD1-50D5-4EF8-BC11-2D47323C677F}">
      <dgm:prSet/>
      <dgm:spPr/>
      <dgm:t>
        <a:bodyPr/>
        <a:lstStyle/>
        <a:p>
          <a:endParaRPr lang="en-GB"/>
        </a:p>
      </dgm:t>
    </dgm:pt>
    <dgm:pt modelId="{3C281073-89F8-4CD5-BD33-55820138252E}" type="sibTrans" cxnId="{92144CD1-50D5-4EF8-BC11-2D47323C677F}">
      <dgm:prSet/>
      <dgm:spPr/>
      <dgm:t>
        <a:bodyPr/>
        <a:lstStyle/>
        <a:p>
          <a:endParaRPr lang="en-GB"/>
        </a:p>
      </dgm:t>
    </dgm:pt>
    <dgm:pt modelId="{1C792EFB-1F19-4517-8083-B71415A5E9C3}">
      <dgm:prSet phldrT="[Text]" custT="1"/>
      <dgm:spPr/>
      <dgm:t>
        <a:bodyPr/>
        <a:lstStyle/>
        <a:p>
          <a:pPr rtl="0"/>
          <a:r>
            <a:rPr lang="en-GB" sz="1350" dirty="0" smtClean="0"/>
            <a:t>I won’t if you don’t and why should I - fairness and trust is key </a:t>
          </a:r>
          <a:endParaRPr lang="en-GB" sz="1350" dirty="0"/>
        </a:p>
      </dgm:t>
    </dgm:pt>
    <dgm:pt modelId="{29EEB37C-4A49-4087-9892-5DE95112FD8C}" type="parTrans" cxnId="{258FA31D-7B2D-4287-AD1F-9CC8A3A46E33}">
      <dgm:prSet/>
      <dgm:spPr/>
      <dgm:t>
        <a:bodyPr/>
        <a:lstStyle/>
        <a:p>
          <a:endParaRPr lang="en-GB"/>
        </a:p>
      </dgm:t>
    </dgm:pt>
    <dgm:pt modelId="{685CF222-5049-4A59-A677-75C7C0E9185D}" type="sibTrans" cxnId="{258FA31D-7B2D-4287-AD1F-9CC8A3A46E33}">
      <dgm:prSet/>
      <dgm:spPr/>
      <dgm:t>
        <a:bodyPr/>
        <a:lstStyle/>
        <a:p>
          <a:endParaRPr lang="en-GB"/>
        </a:p>
      </dgm:t>
    </dgm:pt>
    <dgm:pt modelId="{03DDE41B-C9A2-4F9F-83C4-EEF3BAD30BB5}">
      <dgm:prSet custT="1"/>
      <dgm:spPr/>
      <dgm:t>
        <a:bodyPr/>
        <a:lstStyle/>
        <a:p>
          <a:r>
            <a:rPr lang="en-GB" sz="1350" dirty="0" smtClean="0"/>
            <a:t>People are more concerned by loss  (costs) than gain – focus on what you’ll lose by inaction rather than what you’ll save by acting </a:t>
          </a:r>
        </a:p>
      </dgm:t>
    </dgm:pt>
    <dgm:pt modelId="{62178A2A-3203-4DD4-A7CA-A727A0249D3A}" type="parTrans" cxnId="{685D0538-02EB-4C6D-806A-C7865CA8379C}">
      <dgm:prSet/>
      <dgm:spPr/>
      <dgm:t>
        <a:bodyPr/>
        <a:lstStyle/>
        <a:p>
          <a:endParaRPr lang="en-GB"/>
        </a:p>
      </dgm:t>
    </dgm:pt>
    <dgm:pt modelId="{A9DFBCBB-F8DC-4C00-9AAD-816185E0C609}" type="sibTrans" cxnId="{685D0538-02EB-4C6D-806A-C7865CA8379C}">
      <dgm:prSet/>
      <dgm:spPr/>
      <dgm:t>
        <a:bodyPr/>
        <a:lstStyle/>
        <a:p>
          <a:endParaRPr lang="en-GB"/>
        </a:p>
      </dgm:t>
    </dgm:pt>
    <dgm:pt modelId="{ED2C5E1F-E47C-4EBB-BEAF-D985B60DAC91}">
      <dgm:prSet custT="1"/>
      <dgm:spPr/>
      <dgm:t>
        <a:bodyPr/>
        <a:lstStyle/>
        <a:p>
          <a:r>
            <a:rPr lang="en-GB" sz="1350" dirty="0" smtClean="0"/>
            <a:t>Lifestyle fit – people don’t really want to change their lives</a:t>
          </a:r>
        </a:p>
      </dgm:t>
    </dgm:pt>
    <dgm:pt modelId="{404E32C6-B32A-47F9-9C46-4EC0D82F3641}" type="parTrans" cxnId="{1208EE4D-26C4-42B4-BBA0-4ADA741EE5EB}">
      <dgm:prSet/>
      <dgm:spPr/>
      <dgm:t>
        <a:bodyPr/>
        <a:lstStyle/>
        <a:p>
          <a:endParaRPr lang="en-GB"/>
        </a:p>
      </dgm:t>
    </dgm:pt>
    <dgm:pt modelId="{8F300E7C-2AD4-40C9-A89E-DAF979F76F73}" type="sibTrans" cxnId="{1208EE4D-26C4-42B4-BBA0-4ADA741EE5EB}">
      <dgm:prSet/>
      <dgm:spPr/>
      <dgm:t>
        <a:bodyPr/>
        <a:lstStyle/>
        <a:p>
          <a:endParaRPr lang="en-GB"/>
        </a:p>
      </dgm:t>
    </dgm:pt>
    <dgm:pt modelId="{2412D2DB-BAF9-4582-8CD9-4A9BFA03D985}">
      <dgm:prSet custT="1"/>
      <dgm:spPr/>
      <dgm:t>
        <a:bodyPr/>
        <a:lstStyle/>
        <a:p>
          <a:pPr rtl="0"/>
          <a:r>
            <a:rPr lang="en-GB" sz="1350" dirty="0" smtClean="0"/>
            <a:t>People ‘only want to do their bit’ – people will only do enough to alleviate </a:t>
          </a:r>
          <a:r>
            <a:rPr lang="en-GB" sz="1350" b="0" i="0" dirty="0" smtClean="0"/>
            <a:t>guilt or feel good (and often this is a little)</a:t>
          </a:r>
          <a:endParaRPr lang="en-GB" sz="1350" b="0" i="0" baseline="0" dirty="0" smtClean="0"/>
        </a:p>
      </dgm:t>
    </dgm:pt>
    <dgm:pt modelId="{AB38563C-88F9-4A89-9E30-A4882341E6F5}" type="parTrans" cxnId="{A69F9E45-F2A7-4610-8F99-8055EE5DD459}">
      <dgm:prSet/>
      <dgm:spPr/>
      <dgm:t>
        <a:bodyPr/>
        <a:lstStyle/>
        <a:p>
          <a:endParaRPr lang="en-GB"/>
        </a:p>
      </dgm:t>
    </dgm:pt>
    <dgm:pt modelId="{C473EBC7-3886-494F-ACF1-380DC31BFF7A}" type="sibTrans" cxnId="{A69F9E45-F2A7-4610-8F99-8055EE5DD459}">
      <dgm:prSet/>
      <dgm:spPr/>
      <dgm:t>
        <a:bodyPr/>
        <a:lstStyle/>
        <a:p>
          <a:endParaRPr lang="en-GB"/>
        </a:p>
      </dgm:t>
    </dgm:pt>
    <dgm:pt modelId="{15CCAECA-72A7-4215-9E0E-D0CB260D3FE0}">
      <dgm:prSet custT="1"/>
      <dgm:spPr/>
      <dgm:t>
        <a:bodyPr/>
        <a:lstStyle/>
        <a:p>
          <a:pPr rtl="0"/>
          <a:r>
            <a:rPr lang="en-GB" sz="1350" dirty="0" smtClean="0">
              <a:solidFill>
                <a:schemeClr val="tx1"/>
              </a:solidFill>
              <a:latin typeface="+mn-lt"/>
            </a:rPr>
            <a:t>People are </a:t>
          </a:r>
          <a:r>
            <a:rPr lang="en-GB" sz="1350" b="0" dirty="0" smtClean="0">
              <a:solidFill>
                <a:schemeClr val="tx1"/>
              </a:solidFill>
              <a:latin typeface="+mn-lt"/>
            </a:rPr>
            <a:t>sceptical </a:t>
          </a:r>
          <a:r>
            <a:rPr lang="en-GB" sz="1350" dirty="0" smtClean="0">
              <a:solidFill>
                <a:schemeClr val="tx1"/>
              </a:solidFill>
              <a:latin typeface="+mn-lt"/>
            </a:rPr>
            <a:t>about the problem, causes, and value of action</a:t>
          </a:r>
          <a:endParaRPr lang="en-GB" sz="1350" baseline="0" dirty="0" smtClean="0"/>
        </a:p>
      </dgm:t>
    </dgm:pt>
    <dgm:pt modelId="{5F5573C8-35EF-4212-9291-714B76F35DF6}" type="parTrans" cxnId="{F5223DD9-979D-4879-B804-588B87F52150}">
      <dgm:prSet/>
      <dgm:spPr/>
      <dgm:t>
        <a:bodyPr/>
        <a:lstStyle/>
        <a:p>
          <a:endParaRPr lang="en-GB"/>
        </a:p>
      </dgm:t>
    </dgm:pt>
    <dgm:pt modelId="{8C64BF78-F7B9-428E-B775-0339003CD3BA}" type="sibTrans" cxnId="{F5223DD9-979D-4879-B804-588B87F52150}">
      <dgm:prSet/>
      <dgm:spPr/>
      <dgm:t>
        <a:bodyPr/>
        <a:lstStyle/>
        <a:p>
          <a:endParaRPr lang="en-GB"/>
        </a:p>
      </dgm:t>
    </dgm:pt>
    <dgm:pt modelId="{406E5D08-ADEF-42CF-BA72-7581662C216F}">
      <dgm:prSet custT="1"/>
      <dgm:spPr/>
      <dgm:t>
        <a:bodyPr/>
        <a:lstStyle/>
        <a:p>
          <a:r>
            <a:rPr lang="en-GB" sz="1350" dirty="0" smtClean="0">
              <a:solidFill>
                <a:schemeClr val="tx1"/>
              </a:solidFill>
              <a:latin typeface="+mn-lt"/>
            </a:rPr>
            <a:t> </a:t>
          </a:r>
          <a:r>
            <a:rPr lang="en-GB" sz="1350" dirty="0" smtClean="0"/>
            <a:t>Ability to act and ease of action – e.g. access to the right infrastructure</a:t>
          </a:r>
          <a:endParaRPr lang="en-GB" dirty="0"/>
        </a:p>
      </dgm:t>
    </dgm:pt>
    <dgm:pt modelId="{CBCB495F-7FCE-48B3-810F-493FAEA0BE92}" type="parTrans" cxnId="{7657FC82-8909-4C7C-B06D-F0EACB80B9E8}">
      <dgm:prSet/>
      <dgm:spPr/>
      <dgm:t>
        <a:bodyPr/>
        <a:lstStyle/>
        <a:p>
          <a:endParaRPr lang="en-GB"/>
        </a:p>
      </dgm:t>
    </dgm:pt>
    <dgm:pt modelId="{B0111119-F236-4701-8EA4-CB58C252B737}" type="sibTrans" cxnId="{7657FC82-8909-4C7C-B06D-F0EACB80B9E8}">
      <dgm:prSet/>
      <dgm:spPr/>
      <dgm:t>
        <a:bodyPr/>
        <a:lstStyle/>
        <a:p>
          <a:endParaRPr lang="en-GB"/>
        </a:p>
      </dgm:t>
    </dgm:pt>
    <dgm:pt modelId="{495D903D-A078-43EF-AF84-474EA68F1772}">
      <dgm:prSet custT="1"/>
      <dgm:spPr/>
      <dgm:t>
        <a:bodyPr/>
        <a:lstStyle/>
        <a:p>
          <a:pPr rtl="0"/>
          <a:r>
            <a:rPr lang="en-GB" sz="1350" dirty="0" smtClean="0"/>
            <a:t>Understanding the science of climate change is not a prerequisite for action</a:t>
          </a:r>
          <a:endParaRPr lang="en-GB" sz="1350" baseline="0" dirty="0" smtClean="0"/>
        </a:p>
      </dgm:t>
    </dgm:pt>
    <dgm:pt modelId="{B5D71FDB-5301-4A2F-B9EC-8B011A08DB25}" type="parTrans" cxnId="{EF0A89F7-1007-4D9A-BB42-39418C1F48FA}">
      <dgm:prSet/>
      <dgm:spPr/>
      <dgm:t>
        <a:bodyPr/>
        <a:lstStyle/>
        <a:p>
          <a:endParaRPr lang="en-GB"/>
        </a:p>
      </dgm:t>
    </dgm:pt>
    <dgm:pt modelId="{4A4A91FB-F328-43B8-92BE-FAA2FE015225}" type="sibTrans" cxnId="{EF0A89F7-1007-4D9A-BB42-39418C1F48FA}">
      <dgm:prSet/>
      <dgm:spPr/>
      <dgm:t>
        <a:bodyPr/>
        <a:lstStyle/>
        <a:p>
          <a:endParaRPr lang="en-GB"/>
        </a:p>
      </dgm:t>
    </dgm:pt>
    <dgm:pt modelId="{3CAF5A01-7794-4218-9447-93F92CE7FB7F}" type="pres">
      <dgm:prSet presAssocID="{6C0E2689-52D6-4961-834F-30A040615FF0}" presName="Name0" presStyleCnt="0">
        <dgm:presLayoutVars>
          <dgm:dir/>
          <dgm:animLvl val="lvl"/>
          <dgm:resizeHandles val="exact"/>
        </dgm:presLayoutVars>
      </dgm:prSet>
      <dgm:spPr/>
      <dgm:t>
        <a:bodyPr/>
        <a:lstStyle/>
        <a:p>
          <a:endParaRPr lang="en-GB"/>
        </a:p>
      </dgm:t>
    </dgm:pt>
    <dgm:pt modelId="{CDF576CC-F058-4358-919F-88167A537A4F}" type="pres">
      <dgm:prSet presAssocID="{B301616E-CB46-4413-B05C-5340ED8262E2}" presName="linNode" presStyleCnt="0"/>
      <dgm:spPr/>
    </dgm:pt>
    <dgm:pt modelId="{372D0FAE-54E8-43EA-B99F-D76BD7D218B4}" type="pres">
      <dgm:prSet presAssocID="{B301616E-CB46-4413-B05C-5340ED8262E2}" presName="parentText" presStyleLbl="node1" presStyleIdx="0" presStyleCnt="4" custScaleX="63109">
        <dgm:presLayoutVars>
          <dgm:chMax val="1"/>
          <dgm:bulletEnabled val="1"/>
        </dgm:presLayoutVars>
      </dgm:prSet>
      <dgm:spPr/>
      <dgm:t>
        <a:bodyPr/>
        <a:lstStyle/>
        <a:p>
          <a:endParaRPr lang="en-GB"/>
        </a:p>
      </dgm:t>
    </dgm:pt>
    <dgm:pt modelId="{7F6729A7-680B-4D70-BE15-5C53B84ACB74}" type="pres">
      <dgm:prSet presAssocID="{B301616E-CB46-4413-B05C-5340ED8262E2}" presName="descendantText" presStyleLbl="alignAccFollowNode1" presStyleIdx="0" presStyleCnt="3" custAng="0" custScaleX="173354" custScaleY="121794">
        <dgm:presLayoutVars>
          <dgm:bulletEnabled val="1"/>
        </dgm:presLayoutVars>
      </dgm:prSet>
      <dgm:spPr/>
      <dgm:t>
        <a:bodyPr/>
        <a:lstStyle/>
        <a:p>
          <a:endParaRPr lang="en-GB"/>
        </a:p>
      </dgm:t>
    </dgm:pt>
    <dgm:pt modelId="{64B72E2F-37E3-416D-BD3E-E729AE75BDB4}" type="pres">
      <dgm:prSet presAssocID="{4DBCC4F8-629D-473B-83BC-D114F42FA237}" presName="sp" presStyleCnt="0"/>
      <dgm:spPr/>
    </dgm:pt>
    <dgm:pt modelId="{05220D6B-0733-4EF5-974A-FFD8EBB1B634}" type="pres">
      <dgm:prSet presAssocID="{8E16B034-031F-4975-96EB-4AC97785A0A2}" presName="linNode" presStyleCnt="0"/>
      <dgm:spPr/>
    </dgm:pt>
    <dgm:pt modelId="{3C89DDA6-0375-4EE5-8503-F2DC61711385}" type="pres">
      <dgm:prSet presAssocID="{8E16B034-031F-4975-96EB-4AC97785A0A2}" presName="parentText" presStyleLbl="node1" presStyleIdx="1" presStyleCnt="4" custScaleX="65716" custScaleY="98859">
        <dgm:presLayoutVars>
          <dgm:chMax val="1"/>
          <dgm:bulletEnabled val="1"/>
        </dgm:presLayoutVars>
      </dgm:prSet>
      <dgm:spPr/>
      <dgm:t>
        <a:bodyPr/>
        <a:lstStyle/>
        <a:p>
          <a:endParaRPr lang="en-GB"/>
        </a:p>
      </dgm:t>
    </dgm:pt>
    <dgm:pt modelId="{7C7CAE22-FABF-418C-BDAE-B4F40AEB4AE2}" type="pres">
      <dgm:prSet presAssocID="{8E16B034-031F-4975-96EB-4AC97785A0A2}" presName="descendantText" presStyleLbl="alignAccFollowNode1" presStyleIdx="1" presStyleCnt="3" custScaleX="171027" custScaleY="106130">
        <dgm:presLayoutVars>
          <dgm:bulletEnabled val="1"/>
        </dgm:presLayoutVars>
      </dgm:prSet>
      <dgm:spPr/>
      <dgm:t>
        <a:bodyPr/>
        <a:lstStyle/>
        <a:p>
          <a:endParaRPr lang="en-GB"/>
        </a:p>
      </dgm:t>
    </dgm:pt>
    <dgm:pt modelId="{E995EBCD-FAC1-428B-B022-74A2AEFA6F44}" type="pres">
      <dgm:prSet presAssocID="{D9883835-3224-427C-8D7F-BBCBC81F5DC7}" presName="sp" presStyleCnt="0"/>
      <dgm:spPr/>
    </dgm:pt>
    <dgm:pt modelId="{5965A126-0FF1-4CC9-8AB5-5D075CAF036B}" type="pres">
      <dgm:prSet presAssocID="{9C251871-C2A4-443E-8173-77F6C0F84047}" presName="linNode" presStyleCnt="0"/>
      <dgm:spPr/>
    </dgm:pt>
    <dgm:pt modelId="{4B4F8503-0B6D-4F0D-BD9A-0FB15DA3CB56}" type="pres">
      <dgm:prSet presAssocID="{9C251871-C2A4-443E-8173-77F6C0F84047}" presName="parentText" presStyleLbl="node1" presStyleIdx="2" presStyleCnt="4" custScaleX="135018" custScaleY="115434">
        <dgm:presLayoutVars>
          <dgm:chMax val="1"/>
          <dgm:bulletEnabled val="1"/>
        </dgm:presLayoutVars>
      </dgm:prSet>
      <dgm:spPr/>
      <dgm:t>
        <a:bodyPr/>
        <a:lstStyle/>
        <a:p>
          <a:endParaRPr lang="en-GB"/>
        </a:p>
      </dgm:t>
    </dgm:pt>
    <dgm:pt modelId="{38BA73C5-F0BF-454A-A6DD-538CEA0404FF}" type="pres">
      <dgm:prSet presAssocID="{9C251871-C2A4-443E-8173-77F6C0F84047}" presName="descendantText" presStyleLbl="alignAccFollowNode1" presStyleIdx="2" presStyleCnt="3" custScaleX="371603" custScaleY="129824">
        <dgm:presLayoutVars>
          <dgm:bulletEnabled val="1"/>
        </dgm:presLayoutVars>
      </dgm:prSet>
      <dgm:spPr/>
      <dgm:t>
        <a:bodyPr/>
        <a:lstStyle/>
        <a:p>
          <a:endParaRPr lang="en-GB"/>
        </a:p>
      </dgm:t>
    </dgm:pt>
    <dgm:pt modelId="{D78DBD5E-AA5D-4CD2-A0C1-7D44FC926400}" type="pres">
      <dgm:prSet presAssocID="{0F64CAD3-769F-4C91-8DF2-7829FA8CC394}" presName="sp" presStyleCnt="0"/>
      <dgm:spPr/>
    </dgm:pt>
    <dgm:pt modelId="{C9899390-E6C6-4976-BE1E-72A515A9407B}" type="pres">
      <dgm:prSet presAssocID="{8D97AF69-34BD-4CC5-B672-565A123FCC64}" presName="linNode" presStyleCnt="0"/>
      <dgm:spPr/>
    </dgm:pt>
    <dgm:pt modelId="{63E6FCB2-153D-4637-99A0-8E4859DFC873}" type="pres">
      <dgm:prSet presAssocID="{8D97AF69-34BD-4CC5-B672-565A123FCC64}" presName="parentText" presStyleLbl="node1" presStyleIdx="3" presStyleCnt="4" custScaleX="49347">
        <dgm:presLayoutVars>
          <dgm:chMax val="1"/>
          <dgm:bulletEnabled val="1"/>
        </dgm:presLayoutVars>
      </dgm:prSet>
      <dgm:spPr/>
      <dgm:t>
        <a:bodyPr/>
        <a:lstStyle/>
        <a:p>
          <a:endParaRPr lang="en-GB"/>
        </a:p>
      </dgm:t>
    </dgm:pt>
  </dgm:ptLst>
  <dgm:cxnLst>
    <dgm:cxn modelId="{BE4D8758-FE2B-4A7E-97D8-4F9B32F9BA52}" type="presOf" srcId="{1C792EFB-1F19-4517-8083-B71415A5E9C3}" destId="{7F6729A7-680B-4D70-BE15-5C53B84ACB74}" srcOrd="0" destOrd="0" presId="urn:microsoft.com/office/officeart/2005/8/layout/vList5"/>
    <dgm:cxn modelId="{D9626FFA-F333-454A-95EC-E2C41F367075}" type="presOf" srcId="{C5FBE4BD-AD3F-4123-8FEA-A9D08EE1BAE7}" destId="{7F6729A7-680B-4D70-BE15-5C53B84ACB74}" srcOrd="0" destOrd="3" presId="urn:microsoft.com/office/officeart/2005/8/layout/vList5"/>
    <dgm:cxn modelId="{C136E9CA-6563-48D3-8695-2BC05F03A28B}" srcId="{8E16B034-031F-4975-96EB-4AC97785A0A2}" destId="{36A39A7C-EE4B-40A3-BE75-CA237DC97349}" srcOrd="0" destOrd="0" parTransId="{01F08212-2E23-4733-A4C6-2374839E1E57}" sibTransId="{65194FF7-4A54-46A6-B6CE-4F81E5F13938}"/>
    <dgm:cxn modelId="{E19D8508-6264-46BF-8602-9A3D5AC71A1F}" type="presOf" srcId="{406E5D08-ADEF-42CF-BA72-7581662C216F}" destId="{7C7CAE22-FABF-418C-BDAE-B4F40AEB4AE2}" srcOrd="0" destOrd="4" presId="urn:microsoft.com/office/officeart/2005/8/layout/vList5"/>
    <dgm:cxn modelId="{1BF39DCC-2DF2-4586-9DFB-7BE1A2240EFE}" type="presOf" srcId="{8D97AF69-34BD-4CC5-B672-565A123FCC64}" destId="{63E6FCB2-153D-4637-99A0-8E4859DFC873}" srcOrd="0" destOrd="0" presId="urn:microsoft.com/office/officeart/2005/8/layout/vList5"/>
    <dgm:cxn modelId="{8BB40DAF-8053-4F1C-9A00-838BC6F7E870}" srcId="{9C251871-C2A4-443E-8173-77F6C0F84047}" destId="{3CE27BD3-1CAB-40EB-8A7B-7297D277D229}" srcOrd="0" destOrd="0" parTransId="{956A8D63-9D31-4F24-AEFF-757265674C29}" sibTransId="{3EAF9835-AC1B-431D-8394-C9DCE0783EAD}"/>
    <dgm:cxn modelId="{A69F9E45-F2A7-4610-8F99-8055EE5DD459}" srcId="{9C251871-C2A4-443E-8173-77F6C0F84047}" destId="{2412D2DB-BAF9-4582-8CD9-4A9BFA03D985}" srcOrd="3" destOrd="0" parTransId="{AB38563C-88F9-4A89-9E30-A4882341E6F5}" sibTransId="{C473EBC7-3886-494F-ACF1-380DC31BFF7A}"/>
    <dgm:cxn modelId="{06E12228-6B4B-44DD-9D1B-BF70426138CB}" srcId="{B301616E-CB46-4413-B05C-5340ED8262E2}" destId="{C5FBE4BD-AD3F-4123-8FEA-A9D08EE1BAE7}" srcOrd="3" destOrd="0" parTransId="{2479DFFE-0280-4D52-A86C-08D48092ED9C}" sibTransId="{7EC813B2-4307-4FCF-AD0D-3AC5D817F57C}"/>
    <dgm:cxn modelId="{258FA31D-7B2D-4287-AD1F-9CC8A3A46E33}" srcId="{B301616E-CB46-4413-B05C-5340ED8262E2}" destId="{1C792EFB-1F19-4517-8083-B71415A5E9C3}" srcOrd="0" destOrd="0" parTransId="{29EEB37C-4A49-4087-9892-5DE95112FD8C}" sibTransId="{685CF222-5049-4A59-A677-75C7C0E9185D}"/>
    <dgm:cxn modelId="{EF0A89F7-1007-4D9A-BB42-39418C1F48FA}" srcId="{8E16B034-031F-4975-96EB-4AC97785A0A2}" destId="{495D903D-A078-43EF-AF84-474EA68F1772}" srcOrd="3" destOrd="0" parTransId="{B5D71FDB-5301-4A2F-B9EC-8B011A08DB25}" sibTransId="{4A4A91FB-F328-43B8-92BE-FAA2FE015225}"/>
    <dgm:cxn modelId="{F5223DD9-979D-4879-B804-588B87F52150}" srcId="{8E16B034-031F-4975-96EB-4AC97785A0A2}" destId="{15CCAECA-72A7-4215-9E0E-D0CB260D3FE0}" srcOrd="2" destOrd="0" parTransId="{5F5573C8-35EF-4212-9291-714B76F35DF6}" sibTransId="{8C64BF78-F7B9-428E-B775-0339003CD3BA}"/>
    <dgm:cxn modelId="{94914489-44D2-4C3A-A61A-69052759D096}" type="presOf" srcId="{B5ACBCA9-88C1-4319-A0D3-E8D0484B132E}" destId="{7F6729A7-680B-4D70-BE15-5C53B84ACB74}" srcOrd="0" destOrd="4" presId="urn:microsoft.com/office/officeart/2005/8/layout/vList5"/>
    <dgm:cxn modelId="{2F3B9993-0E40-400F-89FA-36D6445DD9A0}" type="presOf" srcId="{7E1D81D6-D9DA-48A0-A614-BEA47C91DC10}" destId="{7C7CAE22-FABF-418C-BDAE-B4F40AEB4AE2}" srcOrd="0" destOrd="1" presId="urn:microsoft.com/office/officeart/2005/8/layout/vList5"/>
    <dgm:cxn modelId="{62466429-4518-4633-8A66-FFD3EB6CC010}" type="presOf" srcId="{9C251871-C2A4-443E-8173-77F6C0F84047}" destId="{4B4F8503-0B6D-4F0D-BD9A-0FB15DA3CB56}" srcOrd="0" destOrd="0" presId="urn:microsoft.com/office/officeart/2005/8/layout/vList5"/>
    <dgm:cxn modelId="{1E83A6BC-0398-46DD-A464-B12F6B1F35C2}" type="presOf" srcId="{ED2C5E1F-E47C-4EBB-BEAF-D985B60DAC91}" destId="{38BA73C5-F0BF-454A-A6DD-538CEA0404FF}" srcOrd="0" destOrd="2" presId="urn:microsoft.com/office/officeart/2005/8/layout/vList5"/>
    <dgm:cxn modelId="{87A38E7D-8BF4-49ED-B07A-25AE3306BC87}" type="presOf" srcId="{36A39A7C-EE4B-40A3-BE75-CA237DC97349}" destId="{7C7CAE22-FABF-418C-BDAE-B4F40AEB4AE2}" srcOrd="0" destOrd="0" presId="urn:microsoft.com/office/officeart/2005/8/layout/vList5"/>
    <dgm:cxn modelId="{6E9D8D76-1783-4C3F-940B-25AA6CC28086}" type="presOf" srcId="{15CCAECA-72A7-4215-9E0E-D0CB260D3FE0}" destId="{7C7CAE22-FABF-418C-BDAE-B4F40AEB4AE2}" srcOrd="0" destOrd="2" presId="urn:microsoft.com/office/officeart/2005/8/layout/vList5"/>
    <dgm:cxn modelId="{7657FC82-8909-4C7C-B06D-F0EACB80B9E8}" srcId="{8E16B034-031F-4975-96EB-4AC97785A0A2}" destId="{406E5D08-ADEF-42CF-BA72-7581662C216F}" srcOrd="4" destOrd="0" parTransId="{CBCB495F-7FCE-48B3-810F-493FAEA0BE92}" sibTransId="{B0111119-F236-4701-8EA4-CB58C252B737}"/>
    <dgm:cxn modelId="{7F722AB3-790A-4C04-81E1-86DF2633EB67}" type="presOf" srcId="{03DDE41B-C9A2-4F9F-83C4-EEF3BAD30BB5}" destId="{38BA73C5-F0BF-454A-A6DD-538CEA0404FF}" srcOrd="0" destOrd="1" presId="urn:microsoft.com/office/officeart/2005/8/layout/vList5"/>
    <dgm:cxn modelId="{FC1181B2-39AB-4DD5-81F9-D06133B8F1A9}" type="presOf" srcId="{8E16B034-031F-4975-96EB-4AC97785A0A2}" destId="{3C89DDA6-0375-4EE5-8503-F2DC61711385}" srcOrd="0" destOrd="0" presId="urn:microsoft.com/office/officeart/2005/8/layout/vList5"/>
    <dgm:cxn modelId="{92144CD1-50D5-4EF8-BC11-2D47323C677F}" srcId="{6C0E2689-52D6-4961-834F-30A040615FF0}" destId="{8D97AF69-34BD-4CC5-B672-565A123FCC64}" srcOrd="3" destOrd="0" parTransId="{6EA48FFA-B8DE-4EE8-A03D-C43BAF3179D5}" sibTransId="{3C281073-89F8-4CD5-BD33-55820138252E}"/>
    <dgm:cxn modelId="{86180911-600F-4EBC-9E6B-DE40D1D5736C}" type="presOf" srcId="{3CE27BD3-1CAB-40EB-8A7B-7297D277D229}" destId="{38BA73C5-F0BF-454A-A6DD-538CEA0404FF}" srcOrd="0" destOrd="0" presId="urn:microsoft.com/office/officeart/2005/8/layout/vList5"/>
    <dgm:cxn modelId="{AE4BD2DA-02F6-4FA0-A1B5-227D010848D4}" srcId="{8E16B034-031F-4975-96EB-4AC97785A0A2}" destId="{7E1D81D6-D9DA-48A0-A614-BEA47C91DC10}" srcOrd="1" destOrd="0" parTransId="{D5726E47-645F-4E40-ADB7-4B500702ACE9}" sibTransId="{EA82ACE6-1558-420A-A6F6-2400D3478E92}"/>
    <dgm:cxn modelId="{DAE05691-C435-4DC6-B62E-B488FE085BAA}" srcId="{B301616E-CB46-4413-B05C-5340ED8262E2}" destId="{0501EF60-6F53-419E-B3FB-355485F0EC36}" srcOrd="2" destOrd="0" parTransId="{53D477C2-6835-4278-8E2C-55160F961528}" sibTransId="{041D06AA-1B21-471F-8FD6-DC81415E2263}"/>
    <dgm:cxn modelId="{AA4BB5AC-C00F-4E48-8905-0243F9467949}" srcId="{6C0E2689-52D6-4961-834F-30A040615FF0}" destId="{B301616E-CB46-4413-B05C-5340ED8262E2}" srcOrd="0" destOrd="0" parTransId="{6127570E-4A97-449C-826D-ACDC9FAD008A}" sibTransId="{4DBCC4F8-629D-473B-83BC-D114F42FA237}"/>
    <dgm:cxn modelId="{70BFE4AF-4AFE-4345-82DA-AF061372EA10}" srcId="{6C0E2689-52D6-4961-834F-30A040615FF0}" destId="{9C251871-C2A4-443E-8173-77F6C0F84047}" srcOrd="2" destOrd="0" parTransId="{D0BAD349-76B2-41B6-B6D4-27F53477E7AF}" sibTransId="{0F64CAD3-769F-4C91-8DF2-7829FA8CC394}"/>
    <dgm:cxn modelId="{3D0DB112-CCB7-41EA-83EC-A5383A8459B7}" type="presOf" srcId="{6C0E2689-52D6-4961-834F-30A040615FF0}" destId="{3CAF5A01-7794-4218-9447-93F92CE7FB7F}" srcOrd="0" destOrd="0" presId="urn:microsoft.com/office/officeart/2005/8/layout/vList5"/>
    <dgm:cxn modelId="{783DDB62-A2FE-471F-9EB1-491BB56F162B}" srcId="{B301616E-CB46-4413-B05C-5340ED8262E2}" destId="{2BEE7580-B60F-479A-A775-F778764D6D34}" srcOrd="1" destOrd="0" parTransId="{B9E40012-9164-44B8-857F-CAD12C65B290}" sibTransId="{EA0B441E-F8D6-455A-A07E-E51A61E153F2}"/>
    <dgm:cxn modelId="{6B0BAF52-AA67-4AFF-9127-478BEC6277D4}" srcId="{6C0E2689-52D6-4961-834F-30A040615FF0}" destId="{8E16B034-031F-4975-96EB-4AC97785A0A2}" srcOrd="1" destOrd="0" parTransId="{E46BA0A6-4020-49AC-82B0-CDB5D51A9378}" sibTransId="{D9883835-3224-427C-8D7F-BBCBC81F5DC7}"/>
    <dgm:cxn modelId="{D8E729D6-A4B2-4052-BCCD-6DFBB5091E40}" type="presOf" srcId="{0501EF60-6F53-419E-B3FB-355485F0EC36}" destId="{7F6729A7-680B-4D70-BE15-5C53B84ACB74}" srcOrd="0" destOrd="2" presId="urn:microsoft.com/office/officeart/2005/8/layout/vList5"/>
    <dgm:cxn modelId="{E65D275E-03FD-4474-AD47-F0F98CE10120}" type="presOf" srcId="{2BEE7580-B60F-479A-A775-F778764D6D34}" destId="{7F6729A7-680B-4D70-BE15-5C53B84ACB74}" srcOrd="0" destOrd="1" presId="urn:microsoft.com/office/officeart/2005/8/layout/vList5"/>
    <dgm:cxn modelId="{93D82175-6D84-4B3F-A247-C9EA27A79B7C}" type="presOf" srcId="{2412D2DB-BAF9-4582-8CD9-4A9BFA03D985}" destId="{38BA73C5-F0BF-454A-A6DD-538CEA0404FF}" srcOrd="0" destOrd="3" presId="urn:microsoft.com/office/officeart/2005/8/layout/vList5"/>
    <dgm:cxn modelId="{FDC9F09B-4E12-4956-A8B3-043A33C07417}" type="presOf" srcId="{495D903D-A078-43EF-AF84-474EA68F1772}" destId="{7C7CAE22-FABF-418C-BDAE-B4F40AEB4AE2}" srcOrd="0" destOrd="3" presId="urn:microsoft.com/office/officeart/2005/8/layout/vList5"/>
    <dgm:cxn modelId="{685D0538-02EB-4C6D-806A-C7865CA8379C}" srcId="{9C251871-C2A4-443E-8173-77F6C0F84047}" destId="{03DDE41B-C9A2-4F9F-83C4-EEF3BAD30BB5}" srcOrd="1" destOrd="0" parTransId="{62178A2A-3203-4DD4-A7CA-A727A0249D3A}" sibTransId="{A9DFBCBB-F8DC-4C00-9AAD-816185E0C609}"/>
    <dgm:cxn modelId="{1208EE4D-26C4-42B4-BBA0-4ADA741EE5EB}" srcId="{9C251871-C2A4-443E-8173-77F6C0F84047}" destId="{ED2C5E1F-E47C-4EBB-BEAF-D985B60DAC91}" srcOrd="2" destOrd="0" parTransId="{404E32C6-B32A-47F9-9C46-4EC0D82F3641}" sibTransId="{8F300E7C-2AD4-40C9-A89E-DAF979F76F73}"/>
    <dgm:cxn modelId="{A159EA9E-3BE0-4DCD-9172-714C989DA466}" type="presOf" srcId="{B301616E-CB46-4413-B05C-5340ED8262E2}" destId="{372D0FAE-54E8-43EA-B99F-D76BD7D218B4}" srcOrd="0" destOrd="0" presId="urn:microsoft.com/office/officeart/2005/8/layout/vList5"/>
    <dgm:cxn modelId="{E83DE243-F28F-4856-8AD9-978C928B58C7}" srcId="{B301616E-CB46-4413-B05C-5340ED8262E2}" destId="{B5ACBCA9-88C1-4319-A0D3-E8D0484B132E}" srcOrd="4" destOrd="0" parTransId="{D4AA0865-F162-4A2C-9138-2FCE04DA3C02}" sibTransId="{C780207A-80F3-4881-97A0-1D1699E7D847}"/>
    <dgm:cxn modelId="{D8963075-EC68-4DE9-B0B2-BCF4DED3D69B}" type="presParOf" srcId="{3CAF5A01-7794-4218-9447-93F92CE7FB7F}" destId="{CDF576CC-F058-4358-919F-88167A537A4F}" srcOrd="0" destOrd="0" presId="urn:microsoft.com/office/officeart/2005/8/layout/vList5"/>
    <dgm:cxn modelId="{7811EC01-BF96-4B9D-B0EB-9E65B234470D}" type="presParOf" srcId="{CDF576CC-F058-4358-919F-88167A537A4F}" destId="{372D0FAE-54E8-43EA-B99F-D76BD7D218B4}" srcOrd="0" destOrd="0" presId="urn:microsoft.com/office/officeart/2005/8/layout/vList5"/>
    <dgm:cxn modelId="{572542C9-A44C-4291-B247-86C1B63E568C}" type="presParOf" srcId="{CDF576CC-F058-4358-919F-88167A537A4F}" destId="{7F6729A7-680B-4D70-BE15-5C53B84ACB74}" srcOrd="1" destOrd="0" presId="urn:microsoft.com/office/officeart/2005/8/layout/vList5"/>
    <dgm:cxn modelId="{28ABD2C6-4D30-48B2-9611-4734260015A6}" type="presParOf" srcId="{3CAF5A01-7794-4218-9447-93F92CE7FB7F}" destId="{64B72E2F-37E3-416D-BD3E-E729AE75BDB4}" srcOrd="1" destOrd="0" presId="urn:microsoft.com/office/officeart/2005/8/layout/vList5"/>
    <dgm:cxn modelId="{DCC0A772-1E6F-4397-A170-31970D75B312}" type="presParOf" srcId="{3CAF5A01-7794-4218-9447-93F92CE7FB7F}" destId="{05220D6B-0733-4EF5-974A-FFD8EBB1B634}" srcOrd="2" destOrd="0" presId="urn:microsoft.com/office/officeart/2005/8/layout/vList5"/>
    <dgm:cxn modelId="{9D995D4F-321C-40DF-862E-EA522195E751}" type="presParOf" srcId="{05220D6B-0733-4EF5-974A-FFD8EBB1B634}" destId="{3C89DDA6-0375-4EE5-8503-F2DC61711385}" srcOrd="0" destOrd="0" presId="urn:microsoft.com/office/officeart/2005/8/layout/vList5"/>
    <dgm:cxn modelId="{E3D6EF1C-8FA5-48F5-A10D-A5714B3FF2CA}" type="presParOf" srcId="{05220D6B-0733-4EF5-974A-FFD8EBB1B634}" destId="{7C7CAE22-FABF-418C-BDAE-B4F40AEB4AE2}" srcOrd="1" destOrd="0" presId="urn:microsoft.com/office/officeart/2005/8/layout/vList5"/>
    <dgm:cxn modelId="{49E314B5-E1C8-4074-8FAF-478599454AC5}" type="presParOf" srcId="{3CAF5A01-7794-4218-9447-93F92CE7FB7F}" destId="{E995EBCD-FAC1-428B-B022-74A2AEFA6F44}" srcOrd="3" destOrd="0" presId="urn:microsoft.com/office/officeart/2005/8/layout/vList5"/>
    <dgm:cxn modelId="{249D3C38-3AD8-4479-B469-02A9034E528E}" type="presParOf" srcId="{3CAF5A01-7794-4218-9447-93F92CE7FB7F}" destId="{5965A126-0FF1-4CC9-8AB5-5D075CAF036B}" srcOrd="4" destOrd="0" presId="urn:microsoft.com/office/officeart/2005/8/layout/vList5"/>
    <dgm:cxn modelId="{8735DB9B-276E-4DDC-8B0B-01388ADB02B3}" type="presParOf" srcId="{5965A126-0FF1-4CC9-8AB5-5D075CAF036B}" destId="{4B4F8503-0B6D-4F0D-BD9A-0FB15DA3CB56}" srcOrd="0" destOrd="0" presId="urn:microsoft.com/office/officeart/2005/8/layout/vList5"/>
    <dgm:cxn modelId="{3E33C3F2-B8B2-4C23-9488-FBF47B396861}" type="presParOf" srcId="{5965A126-0FF1-4CC9-8AB5-5D075CAF036B}" destId="{38BA73C5-F0BF-454A-A6DD-538CEA0404FF}" srcOrd="1" destOrd="0" presId="urn:microsoft.com/office/officeart/2005/8/layout/vList5"/>
    <dgm:cxn modelId="{E6A35936-C7E9-40CC-8D75-4954680F49AB}" type="presParOf" srcId="{3CAF5A01-7794-4218-9447-93F92CE7FB7F}" destId="{D78DBD5E-AA5D-4CD2-A0C1-7D44FC926400}" srcOrd="5" destOrd="0" presId="urn:microsoft.com/office/officeart/2005/8/layout/vList5"/>
    <dgm:cxn modelId="{EF02F58F-1DB3-439B-97D9-D1A150F232CB}" type="presParOf" srcId="{3CAF5A01-7794-4218-9447-93F92CE7FB7F}" destId="{C9899390-E6C6-4976-BE1E-72A515A9407B}" srcOrd="6" destOrd="0" presId="urn:microsoft.com/office/officeart/2005/8/layout/vList5"/>
    <dgm:cxn modelId="{AF04E76A-9F44-4C57-A4BD-9D1381875EB9}" type="presParOf" srcId="{C9899390-E6C6-4976-BE1E-72A515A9407B}" destId="{63E6FCB2-153D-4637-99A0-8E4859DFC873}" srcOrd="0"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BFDE5566-28B3-4F55-9B0D-929024FB5ACC}" type="datetimeFigureOut">
              <a:rPr lang="en-GB"/>
              <a:pPr>
                <a:defRPr/>
              </a:pPr>
              <a:t>06/10/2011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2997CFF4-623D-41E4-AC15-D711909A0410}"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DCC603F7-3536-4ED0-B774-1FDB53E34C56}" type="datetimeFigureOut">
              <a:rPr lang="en-GB"/>
              <a:pPr>
                <a:defRPr/>
              </a:pPr>
              <a:t>06/10/2011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974F79DE-EFBD-44BA-AA2E-F26CCD33E11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p>
            <a:pPr defTabSz="908050">
              <a:defRPr/>
            </a:pPr>
            <a:fld id="{B8BF7D9F-326C-4269-BB6B-FD16DC84D86D}" type="slidenum">
              <a:rPr lang="en-US" b="1">
                <a:solidFill>
                  <a:srgbClr val="009CDD"/>
                </a:solidFill>
                <a:cs typeface="+mn-cs"/>
              </a:rPr>
              <a:pPr defTabSz="908050">
                <a:defRPr/>
              </a:pPr>
              <a:t>4</a:t>
            </a:fld>
            <a:endParaRPr lang="en-US" b="1">
              <a:solidFill>
                <a:srgbClr val="009CDD"/>
              </a:solidFill>
              <a:cs typeface="+mn-cs"/>
            </a:endParaRPr>
          </a:p>
        </p:txBody>
      </p:sp>
      <p:sp>
        <p:nvSpPr>
          <p:cNvPr id="94211"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p>
            <a:pPr defTabSz="908050">
              <a:defRPr/>
            </a:pPr>
            <a:fld id="{12854F23-E6B2-4543-B4D0-DD1E330C74DC}" type="slidenum">
              <a:rPr lang="en-US" b="1">
                <a:solidFill>
                  <a:srgbClr val="009CDD"/>
                </a:solidFill>
                <a:cs typeface="+mn-cs"/>
              </a:rPr>
              <a:pPr defTabSz="908050">
                <a:defRPr/>
              </a:pPr>
              <a:t>7</a:t>
            </a:fld>
            <a:endParaRPr lang="en-US" b="1">
              <a:solidFill>
                <a:srgbClr val="009CDD"/>
              </a:solidFill>
              <a:cs typeface="+mn-cs"/>
            </a:endParaRPr>
          </a:p>
        </p:txBody>
      </p:sp>
      <p:sp>
        <p:nvSpPr>
          <p:cNvPr id="95235"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9853FF-DBBE-4FAD-AB71-117BBF29C8EC}" type="slidenum">
              <a:rPr lang="en-GB" smtClean="0"/>
              <a:pPr/>
              <a:t>11</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684DF6-C2DD-47A7-A590-3C9E80F62EDD}" type="slidenum">
              <a:rPr lang="en-GB" smtClean="0">
                <a:solidFill>
                  <a:srgbClr val="000000"/>
                </a:solidFill>
              </a:rPr>
              <a:pPr/>
              <a:t>21</a:t>
            </a:fld>
            <a:endParaRPr lang="en-GB"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B3A5BB-934D-4511-9EB9-DB9D6075F9D6}" type="slidenum">
              <a:rPr lang="en-GB" smtClean="0">
                <a:solidFill>
                  <a:srgbClr val="000000"/>
                </a:solidFill>
              </a:rPr>
              <a:pPr/>
              <a:t>22</a:t>
            </a:fld>
            <a:endParaRPr lang="en-GB"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7E54E0-3737-4F05-B9BD-CCA7CDDBEEDD}" type="slidenum">
              <a:rPr lang="en-GB" smtClean="0"/>
              <a:pPr/>
              <a:t>25</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0"/>
            <a:ext cx="9144000" cy="1600200"/>
          </a:xfrm>
          <a:prstGeom prst="rect">
            <a:avLst/>
          </a:prstGeom>
          <a:solidFill>
            <a:srgbClr val="929309"/>
          </a:solidFill>
          <a:ln w="9525">
            <a:noFill/>
            <a:miter lim="800000"/>
            <a:headEnd/>
            <a:tailEnd/>
          </a:ln>
          <a:effectLst/>
        </p:spPr>
        <p:txBody>
          <a:bodyPr wrap="none" anchor="ctr"/>
          <a:lstStyle/>
          <a:p>
            <a:pPr fontAlgn="auto">
              <a:spcBef>
                <a:spcPts val="0"/>
              </a:spcBef>
              <a:spcAft>
                <a:spcPts val="0"/>
              </a:spcAft>
              <a:defRPr/>
            </a:pPr>
            <a:endParaRPr lang="en-GB">
              <a:latin typeface="+mn-lt"/>
              <a:cs typeface="+mn-cs"/>
            </a:endParaRPr>
          </a:p>
        </p:txBody>
      </p:sp>
      <p:pic>
        <p:nvPicPr>
          <p:cNvPr id="5" name="Picture 20" descr="Defra-LogoU-GreenKey-copy"/>
          <p:cNvPicPr>
            <a:picLocks noChangeAspect="1" noChangeArrowheads="1"/>
          </p:cNvPicPr>
          <p:nvPr/>
        </p:nvPicPr>
        <p:blipFill>
          <a:blip r:embed="rId2" cstate="print"/>
          <a:srcRect/>
          <a:stretch>
            <a:fillRect/>
          </a:stretch>
        </p:blipFill>
        <p:spPr bwMode="auto">
          <a:xfrm>
            <a:off x="7407275" y="0"/>
            <a:ext cx="1736725" cy="1582738"/>
          </a:xfrm>
          <a:prstGeom prst="rect">
            <a:avLst/>
          </a:prstGeom>
          <a:noFill/>
          <a:ln w="9525">
            <a:noFill/>
            <a:miter lim="800000"/>
            <a:headEnd/>
            <a:tailEnd/>
          </a:ln>
        </p:spPr>
      </p:pic>
      <p:sp>
        <p:nvSpPr>
          <p:cNvPr id="2050" name="Rectangle 2"/>
          <p:cNvSpPr>
            <a:spLocks noGrp="1" noChangeArrowheads="1"/>
          </p:cNvSpPr>
          <p:nvPr>
            <p:ph type="ctrTitle"/>
          </p:nvPr>
        </p:nvSpPr>
        <p:spPr>
          <a:xfrm>
            <a:off x="647700" y="1900238"/>
            <a:ext cx="7773988" cy="1143000"/>
          </a:xfrm>
          <a:noFill/>
        </p:spPr>
        <p:txBody>
          <a:bodyPr anchor="t"/>
          <a:lstStyle>
            <a:lvl1pPr>
              <a:defRPr sz="3200">
                <a:solidFill>
                  <a:schemeClr val="tx1"/>
                </a:solidFill>
              </a:defRPr>
            </a:lvl1pPr>
          </a:lstStyle>
          <a:p>
            <a:r>
              <a:rPr lang="en-US" smtClean="0"/>
              <a:t>Click to edit Master title style</a:t>
            </a:r>
            <a:endParaRPr lang="en-GB"/>
          </a:p>
        </p:txBody>
      </p:sp>
      <p:sp>
        <p:nvSpPr>
          <p:cNvPr id="2051" name="Rectangle 3"/>
          <p:cNvSpPr>
            <a:spLocks noGrp="1" noChangeArrowheads="1"/>
          </p:cNvSpPr>
          <p:nvPr>
            <p:ph type="subTitle" idx="1"/>
          </p:nvPr>
        </p:nvSpPr>
        <p:spPr>
          <a:xfrm>
            <a:off x="647700" y="3124200"/>
            <a:ext cx="6400800" cy="1752600"/>
          </a:xfrm>
        </p:spPr>
        <p:txBody>
          <a:bodyPr/>
          <a:lstStyle>
            <a:lvl1pPr marL="0" indent="0">
              <a:buFontTx/>
              <a:buNone/>
              <a:defRPr sz="2800"/>
            </a:lvl1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152400"/>
            <a:ext cx="21971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1292" y="152400"/>
            <a:ext cx="6442075"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152400"/>
            <a:ext cx="21971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1292" y="152400"/>
            <a:ext cx="6442075"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0"/>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15"/>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8281" y="1863731"/>
            <a:ext cx="3798277" cy="287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37242" y="1863731"/>
            <a:ext cx="3798277" cy="287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77"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7"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05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1204" y="719138"/>
            <a:ext cx="1934308" cy="40243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98281" y="719138"/>
            <a:ext cx="5662246" cy="4024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98281" y="719138"/>
            <a:ext cx="7737231" cy="10795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898281" y="1863731"/>
            <a:ext cx="7737231" cy="2879725"/>
          </a:xfrm>
        </p:spPr>
        <p:txBody>
          <a:bodyPr/>
          <a:lstStyle/>
          <a:p>
            <a:pPr lvl="0"/>
            <a:endParaRPr lang="en-GB" noProof="0" dirty="0" smtClean="0"/>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98281" y="719138"/>
            <a:ext cx="7737231" cy="10795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898281" y="1863731"/>
            <a:ext cx="7737231" cy="2879725"/>
          </a:xfrm>
        </p:spPr>
        <p:txBody>
          <a:bodyPr/>
          <a:lstStyle/>
          <a:p>
            <a:pPr lvl="0"/>
            <a:endParaRPr lang="en-GB" noProof="0" dirty="0" smtClean="0"/>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41296" y="152400"/>
            <a:ext cx="7216775" cy="9144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211146" y="2057400"/>
            <a:ext cx="8721725" cy="4114800"/>
          </a:xfrm>
        </p:spPr>
        <p:txBody>
          <a:bodyPr rtlCol="0">
            <a:normAutofit/>
          </a:bodyPr>
          <a:lstStyle/>
          <a:p>
            <a:pPr lvl="0"/>
            <a:endParaRPr lang="en-GB" noProof="0" dirty="0"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98281" y="719138"/>
            <a:ext cx="7737231" cy="10795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898281" y="1863732"/>
            <a:ext cx="3798277" cy="136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837242" y="1863732"/>
            <a:ext cx="3798277" cy="136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898281" y="3379788"/>
            <a:ext cx="3798277" cy="1363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837242" y="3379788"/>
            <a:ext cx="3798277" cy="1363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pic>
        <p:nvPicPr>
          <p:cNvPr id="2" name="Bild 1" descr="PPT-Inside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0"/>
            <a:ext cx="9144000" cy="5218113"/>
          </a:xfrm>
          <a:prstGeom prst="rect">
            <a:avLst/>
          </a:prstGeom>
          <a:solidFill>
            <a:srgbClr val="CC6600"/>
          </a:solidFill>
          <a:ln w="9525" algn="ctr">
            <a:noFill/>
            <a:miter lim="800000"/>
            <a:headEnd/>
            <a:tailEnd/>
          </a:ln>
          <a:effectLst/>
        </p:spPr>
        <p:txBody>
          <a:bodyPr wrap="none" anchor="ctr"/>
          <a:lstStyle/>
          <a:p>
            <a:pPr algn="ctr">
              <a:defRPr/>
            </a:pPr>
            <a:endParaRPr lang="en-GB" sz="1400" b="1" dirty="0">
              <a:solidFill>
                <a:srgbClr val="009CDD"/>
              </a:solidFill>
              <a:cs typeface="+mn-cs"/>
            </a:endParaRPr>
          </a:p>
        </p:txBody>
      </p:sp>
      <p:pic>
        <p:nvPicPr>
          <p:cNvPr id="5" name="Picture 5" descr="defra Logo RGB"/>
          <p:cNvPicPr>
            <a:picLocks noChangeAspect="1" noChangeArrowheads="1"/>
          </p:cNvPicPr>
          <p:nvPr userDrawn="1"/>
        </p:nvPicPr>
        <p:blipFill>
          <a:blip r:embed="rId2" cstate="print"/>
          <a:srcRect/>
          <a:stretch>
            <a:fillRect/>
          </a:stretch>
        </p:blipFill>
        <p:spPr bwMode="auto">
          <a:xfrm>
            <a:off x="7164388" y="5373688"/>
            <a:ext cx="1479550" cy="1147762"/>
          </a:xfrm>
          <a:prstGeom prst="rect">
            <a:avLst/>
          </a:prstGeom>
          <a:noFill/>
          <a:ln w="9525">
            <a:noFill/>
            <a:miter lim="800000"/>
            <a:headEnd/>
            <a:tailEnd/>
          </a:ln>
        </p:spPr>
      </p:pic>
      <p:sp>
        <p:nvSpPr>
          <p:cNvPr id="25602" name="Rectangle 2"/>
          <p:cNvSpPr>
            <a:spLocks noGrp="1" noChangeArrowheads="1"/>
          </p:cNvSpPr>
          <p:nvPr>
            <p:ph type="ctrTitle"/>
          </p:nvPr>
        </p:nvSpPr>
        <p:spPr/>
        <p:txBody>
          <a:bodyPr/>
          <a:lstStyle>
            <a:lvl1pPr>
              <a:defRPr sz="3200">
                <a:solidFill>
                  <a:schemeClr val="bg1"/>
                </a:solidFill>
              </a:defRPr>
            </a:lvl1pPr>
          </a:lstStyle>
          <a:p>
            <a:r>
              <a:rPr lang="en-US"/>
              <a:t>Click to edit Master title style</a:t>
            </a:r>
          </a:p>
        </p:txBody>
      </p:sp>
      <p:sp>
        <p:nvSpPr>
          <p:cNvPr id="25603" name="Rectangle 3"/>
          <p:cNvSpPr>
            <a:spLocks noGrp="1" noChangeArrowheads="1"/>
          </p:cNvSpPr>
          <p:nvPr>
            <p:ph type="subTitle" idx="1"/>
          </p:nvPr>
        </p:nvSpPr>
        <p:spPr>
          <a:xfrm>
            <a:off x="899746" y="1978025"/>
            <a:ext cx="7737231" cy="2808288"/>
          </a:xfrm>
        </p:spPr>
        <p:txBody>
          <a:bodyPr/>
          <a:lstStyle>
            <a:lvl1pPr marL="0" indent="0">
              <a:buFontTx/>
              <a:buNone/>
              <a:defRPr sz="3200" b="1"/>
            </a:lvl1pPr>
          </a:lstStyle>
          <a:p>
            <a:r>
              <a:rPr lang="en-US"/>
              <a:t>Click to edit Master subtitle style</a:t>
            </a:r>
          </a:p>
        </p:txBody>
      </p:sp>
    </p:spTree>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15"/>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8281" y="1863731"/>
            <a:ext cx="3798277" cy="287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37242" y="1863731"/>
            <a:ext cx="3798277" cy="287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77"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7"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05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1204" y="719138"/>
            <a:ext cx="1934308" cy="40243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98281" y="719138"/>
            <a:ext cx="5662246" cy="4024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98281" y="719138"/>
            <a:ext cx="7737231" cy="10795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898281" y="1863732"/>
            <a:ext cx="3798277" cy="136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837242" y="1863732"/>
            <a:ext cx="3798277" cy="136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898281" y="3379788"/>
            <a:ext cx="3798277" cy="1363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837242" y="3379788"/>
            <a:ext cx="3798277" cy="1363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11139" y="2057400"/>
            <a:ext cx="42846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4" y="2057400"/>
            <a:ext cx="428466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0"/>
            <a:ext cx="9144000" cy="5218113"/>
          </a:xfrm>
          <a:prstGeom prst="rect">
            <a:avLst/>
          </a:prstGeom>
          <a:solidFill>
            <a:srgbClr val="CC6600"/>
          </a:solidFill>
          <a:ln w="9525" algn="ctr">
            <a:noFill/>
            <a:miter lim="800000"/>
            <a:headEnd/>
            <a:tailEnd/>
          </a:ln>
          <a:effectLst/>
        </p:spPr>
        <p:txBody>
          <a:bodyPr wrap="none" anchor="ctr"/>
          <a:lstStyle/>
          <a:p>
            <a:pPr algn="ctr">
              <a:defRPr/>
            </a:pPr>
            <a:endParaRPr lang="en-GB" sz="1400" b="1" dirty="0">
              <a:solidFill>
                <a:srgbClr val="009CDD"/>
              </a:solidFill>
              <a:cs typeface="+mn-cs"/>
            </a:endParaRPr>
          </a:p>
        </p:txBody>
      </p:sp>
      <p:pic>
        <p:nvPicPr>
          <p:cNvPr id="5" name="Picture 5" descr="defra Logo RGB"/>
          <p:cNvPicPr>
            <a:picLocks noChangeAspect="1" noChangeArrowheads="1"/>
          </p:cNvPicPr>
          <p:nvPr userDrawn="1"/>
        </p:nvPicPr>
        <p:blipFill>
          <a:blip r:embed="rId2" cstate="print"/>
          <a:srcRect/>
          <a:stretch>
            <a:fillRect/>
          </a:stretch>
        </p:blipFill>
        <p:spPr bwMode="auto">
          <a:xfrm>
            <a:off x="7164388" y="5373688"/>
            <a:ext cx="1479550" cy="1147762"/>
          </a:xfrm>
          <a:prstGeom prst="rect">
            <a:avLst/>
          </a:prstGeom>
          <a:noFill/>
          <a:ln w="9525">
            <a:noFill/>
            <a:miter lim="800000"/>
            <a:headEnd/>
            <a:tailEnd/>
          </a:ln>
        </p:spPr>
      </p:pic>
      <p:sp>
        <p:nvSpPr>
          <p:cNvPr id="25602" name="Rectangle 2"/>
          <p:cNvSpPr>
            <a:spLocks noGrp="1" noChangeArrowheads="1"/>
          </p:cNvSpPr>
          <p:nvPr>
            <p:ph type="ctrTitle"/>
          </p:nvPr>
        </p:nvSpPr>
        <p:spPr/>
        <p:txBody>
          <a:bodyPr/>
          <a:lstStyle>
            <a:lvl1pPr>
              <a:defRPr sz="3200">
                <a:solidFill>
                  <a:schemeClr val="bg1"/>
                </a:solidFill>
              </a:defRPr>
            </a:lvl1pPr>
          </a:lstStyle>
          <a:p>
            <a:r>
              <a:rPr lang="en-US"/>
              <a:t>Click to edit Master title style</a:t>
            </a:r>
          </a:p>
        </p:txBody>
      </p:sp>
      <p:sp>
        <p:nvSpPr>
          <p:cNvPr id="25603" name="Rectangle 3"/>
          <p:cNvSpPr>
            <a:spLocks noGrp="1" noChangeArrowheads="1"/>
          </p:cNvSpPr>
          <p:nvPr>
            <p:ph type="subTitle" idx="1"/>
          </p:nvPr>
        </p:nvSpPr>
        <p:spPr>
          <a:xfrm>
            <a:off x="899746" y="1978025"/>
            <a:ext cx="7737231" cy="2808288"/>
          </a:xfrm>
        </p:spPr>
        <p:txBody>
          <a:bodyPr/>
          <a:lstStyle>
            <a:lvl1pPr marL="0" indent="0">
              <a:buFontTx/>
              <a:buNone/>
              <a:defRPr sz="3200" b="1"/>
            </a:lvl1pPr>
          </a:lstStyle>
          <a:p>
            <a:r>
              <a:rPr lang="en-US"/>
              <a:t>Click to edit Master subtitle style</a:t>
            </a:r>
          </a:p>
        </p:txBody>
      </p:sp>
    </p:spTree>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13"/>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8281" y="1863731"/>
            <a:ext cx="3798277" cy="287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37241" y="1863731"/>
            <a:ext cx="3798277" cy="287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7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435"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05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6"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1204" y="719138"/>
            <a:ext cx="1934308" cy="40243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98281" y="719138"/>
            <a:ext cx="5662246" cy="4024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98281" y="719138"/>
            <a:ext cx="7737231" cy="10795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898281" y="1863732"/>
            <a:ext cx="3798277" cy="136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837241" y="1863732"/>
            <a:ext cx="3798277" cy="136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898281" y="3379788"/>
            <a:ext cx="3798277" cy="1363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837241" y="3379788"/>
            <a:ext cx="3798277" cy="1363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11"/>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8281" y="1863731"/>
            <a:ext cx="3798277" cy="287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37240" y="1863731"/>
            <a:ext cx="3798277" cy="287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75"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435"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05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5"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1204" y="719138"/>
            <a:ext cx="1934308" cy="40243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98281" y="719138"/>
            <a:ext cx="5662246" cy="4024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98281" y="719138"/>
            <a:ext cx="7737231" cy="10795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898281" y="1863731"/>
            <a:ext cx="7737231" cy="2879725"/>
          </a:xfrm>
        </p:spPr>
        <p:txBody>
          <a:bodyPr/>
          <a:lstStyle/>
          <a:p>
            <a:pPr lvl="0"/>
            <a:endParaRPr lang="en-GB" noProof="0" dirty="0" smtClean="0"/>
          </a:p>
        </p:txBody>
      </p:sp>
    </p:spTree>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98281" y="719138"/>
            <a:ext cx="7737231" cy="10795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898281" y="1863731"/>
            <a:ext cx="7737231" cy="2879725"/>
          </a:xfrm>
        </p:spPr>
        <p:txBody>
          <a:bodyPr/>
          <a:lstStyle/>
          <a:p>
            <a:pPr lvl="0"/>
            <a:endParaRPr lang="en-GB" noProof="0" dirty="0" smtClean="0"/>
          </a:p>
        </p:txBody>
      </p:sp>
    </p:spTree>
  </p:cSld>
  <p:clrMapOvr>
    <a:masterClrMapping/>
  </p:clrMapOvr>
  <p:transitio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41294" y="152400"/>
            <a:ext cx="7216775" cy="9144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211144" y="2057400"/>
            <a:ext cx="8721725" cy="4114800"/>
          </a:xfrm>
        </p:spPr>
        <p:txBody>
          <a:bodyPr rtlCol="0">
            <a:normAutofit/>
          </a:bodyPr>
          <a:lstStyle/>
          <a:p>
            <a:pPr lvl="0"/>
            <a:endParaRPr lang="en-GB" noProof="0" dirty="0" smtClean="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98281" y="719138"/>
            <a:ext cx="7737231" cy="10795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898281" y="1863732"/>
            <a:ext cx="3798277" cy="136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837240" y="1863732"/>
            <a:ext cx="3798277" cy="136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898281" y="3379788"/>
            <a:ext cx="3798277" cy="1363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837240" y="3379788"/>
            <a:ext cx="3798277" cy="1363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pic>
        <p:nvPicPr>
          <p:cNvPr id="2" name="Bild 1" descr="PPT-Inside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83DB2B4-1318-429E-94AF-5C38E119D4DB}" type="datetimeFigureOut">
              <a:rPr lang="en-GB"/>
              <a:pPr>
                <a:defRPr/>
              </a:pPr>
              <a:t>06/10/2011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A77899B-C586-488B-A0A1-5B1B69AB50DF}" type="slidenum">
              <a:rPr lang="en-GB"/>
              <a:pPr>
                <a:defRPr/>
              </a:pPr>
              <a:t>‹#›</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CB87906-E7CD-4DA1-95C0-BD5CFEF4D4D0}" type="datetimeFigureOut">
              <a:rPr lang="en-GB"/>
              <a:pPr>
                <a:defRPr/>
              </a:pPr>
              <a:t>06/10/2011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34652BF-BF8C-4D0E-8916-A0C257D3C16D}"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1F79528-8E00-4C65-97A0-9C98F3910D8F}" type="datetimeFigureOut">
              <a:rPr lang="en-GB"/>
              <a:pPr>
                <a:defRPr/>
              </a:pPr>
              <a:t>06/10/2011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77AACB3-2A03-4B67-B79A-3B5C1A316560}" type="slidenum">
              <a:rPr lang="en-GB"/>
              <a:pPr>
                <a:defRPr/>
              </a:pPr>
              <a:t>‹#›</a:t>
            </a:fld>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E7CACEA-4CA6-438E-AB33-0906C8F872BD}" type="datetimeFigureOut">
              <a:rPr lang="en-GB"/>
              <a:pPr>
                <a:defRPr/>
              </a:pPr>
              <a:t>06/10/2011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B01AA3D-F564-430A-8CCE-011200BEF4F4}" type="slidenum">
              <a:rPr lang="en-GB"/>
              <a:pPr>
                <a:defRPr/>
              </a:pPr>
              <a:t>‹#›</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BE8507C-0F50-4CAD-AC17-3403B26DC186}" type="datetimeFigureOut">
              <a:rPr lang="en-GB"/>
              <a:pPr>
                <a:defRPr/>
              </a:pPr>
              <a:t>06/10/2011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4576A752-CD8A-433C-A2BF-6E4E6D1D4FE0}" type="slidenum">
              <a:rPr lang="en-GB"/>
              <a:pPr>
                <a:defRPr/>
              </a:pPr>
              <a:t>‹#›</a:t>
            </a:fld>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CD2EE88-54A3-4999-8B01-29A3CB40AD1C}" type="datetimeFigureOut">
              <a:rPr lang="en-GB"/>
              <a:pPr>
                <a:defRPr/>
              </a:pPr>
              <a:t>06/10/2011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DE19FB01-1D60-4F95-A32F-65857CECF993}" type="slidenum">
              <a:rPr lang="en-GB"/>
              <a:pPr>
                <a:defRPr/>
              </a:pPr>
              <a:t>‹#›</a:t>
            </a:fld>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89B653-E305-435C-89AC-CAC332D4A6CC}" type="datetimeFigureOut">
              <a:rPr lang="en-GB"/>
              <a:pPr>
                <a:defRPr/>
              </a:pPr>
              <a:t>06/10/2011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359A17E-209A-4462-93C7-6EDBBC78BE63}" type="slidenum">
              <a:rPr lang="en-GB"/>
              <a:pPr>
                <a:defRPr/>
              </a:pPr>
              <a:t>‹#›</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101166-7EA5-4EBC-BEED-374747998513}" type="datetimeFigureOut">
              <a:rPr lang="en-GB"/>
              <a:pPr>
                <a:defRPr/>
              </a:pPr>
              <a:t>06/10/2011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6EDA2A3-C612-4F31-8AC6-F53D0BE6BB97}" type="slidenum">
              <a:rPr lang="en-GB"/>
              <a:pPr>
                <a:defRPr/>
              </a:pPr>
              <a:t>‹#›</a:t>
            </a:fld>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38F257-567E-40DE-A426-7D7A622CB79B}" type="datetimeFigureOut">
              <a:rPr lang="en-GB"/>
              <a:pPr>
                <a:defRPr/>
              </a:pPr>
              <a:t>06/10/2011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936EF49-A073-490C-8631-911085F09191}" type="slidenum">
              <a:rPr lang="en-GB"/>
              <a:pPr>
                <a:defRPr/>
              </a:pPr>
              <a:t>‹#›</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D6A907A-49AF-4F77-A281-B4E1DBBFD902}" type="datetimeFigureOut">
              <a:rPr lang="en-GB"/>
              <a:pPr>
                <a:defRPr/>
              </a:pPr>
              <a:t>06/10/2011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802F77B-4C1E-4062-B261-F3CD7F4BA2CC}" type="slidenum">
              <a:rPr lang="en-GB"/>
              <a:pPr>
                <a:defRPr/>
              </a:pPr>
              <a:t>‹#›</a:t>
            </a:fld>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60B1F3A-4D7A-445E-86CA-CCCB7D03AA9C}" type="datetimeFigureOut">
              <a:rPr lang="en-GB"/>
              <a:pPr>
                <a:defRPr/>
              </a:pPr>
              <a:t>06/10/2011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E3F5434-E51D-4013-8630-0F5BFD78815D}" type="slidenum">
              <a:rPr lang="en-GB"/>
              <a:pPr>
                <a:defRPr/>
              </a:pPr>
              <a:t>‹#›</a:t>
            </a:fld>
            <a:endParaRPr lang="en-GB"/>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0"/>
            <a:ext cx="9144000" cy="1600200"/>
          </a:xfrm>
          <a:prstGeom prst="rect">
            <a:avLst/>
          </a:prstGeom>
          <a:solidFill>
            <a:srgbClr val="929309"/>
          </a:solidFill>
          <a:ln w="9525">
            <a:noFill/>
            <a:miter lim="800000"/>
            <a:headEnd/>
            <a:tailEnd/>
          </a:ln>
          <a:effectLst/>
        </p:spPr>
        <p:txBody>
          <a:bodyPr wrap="none" anchor="ctr"/>
          <a:lstStyle/>
          <a:p>
            <a:pPr>
              <a:defRPr/>
            </a:pPr>
            <a:endParaRPr lang="en-GB">
              <a:solidFill>
                <a:srgbClr val="000000"/>
              </a:solidFill>
              <a:latin typeface="Arial"/>
            </a:endParaRPr>
          </a:p>
        </p:txBody>
      </p:sp>
      <p:pic>
        <p:nvPicPr>
          <p:cNvPr id="5" name="Picture 20" descr="Defra-LogoU-GreenKey-copy"/>
          <p:cNvPicPr>
            <a:picLocks noChangeAspect="1" noChangeArrowheads="1"/>
          </p:cNvPicPr>
          <p:nvPr/>
        </p:nvPicPr>
        <p:blipFill>
          <a:blip r:embed="rId2" cstate="print"/>
          <a:srcRect/>
          <a:stretch>
            <a:fillRect/>
          </a:stretch>
        </p:blipFill>
        <p:spPr bwMode="auto">
          <a:xfrm>
            <a:off x="7407275" y="0"/>
            <a:ext cx="1736725" cy="1582738"/>
          </a:xfrm>
          <a:prstGeom prst="rect">
            <a:avLst/>
          </a:prstGeom>
          <a:noFill/>
          <a:ln w="9525">
            <a:noFill/>
            <a:miter lim="800000"/>
            <a:headEnd/>
            <a:tailEnd/>
          </a:ln>
        </p:spPr>
      </p:pic>
      <p:sp>
        <p:nvSpPr>
          <p:cNvPr id="2050" name="Rectangle 2"/>
          <p:cNvSpPr>
            <a:spLocks noGrp="1" noChangeArrowheads="1"/>
          </p:cNvSpPr>
          <p:nvPr>
            <p:ph type="ctrTitle"/>
          </p:nvPr>
        </p:nvSpPr>
        <p:spPr>
          <a:xfrm>
            <a:off x="647700" y="1900238"/>
            <a:ext cx="7773988" cy="1143000"/>
          </a:xfrm>
          <a:noFill/>
        </p:spPr>
        <p:txBody>
          <a:bodyPr anchor="t"/>
          <a:lstStyle>
            <a:lvl1pPr>
              <a:defRPr sz="3200">
                <a:solidFill>
                  <a:schemeClr val="tx1"/>
                </a:solidFill>
              </a:defRPr>
            </a:lvl1pPr>
          </a:lstStyle>
          <a:p>
            <a:r>
              <a:rPr lang="en-US" smtClean="0"/>
              <a:t>Click to edit Master title style</a:t>
            </a:r>
            <a:endParaRPr lang="en-GB"/>
          </a:p>
        </p:txBody>
      </p:sp>
      <p:sp>
        <p:nvSpPr>
          <p:cNvPr id="2051" name="Rectangle 3"/>
          <p:cNvSpPr>
            <a:spLocks noGrp="1" noChangeArrowheads="1"/>
          </p:cNvSpPr>
          <p:nvPr>
            <p:ph type="subTitle" idx="1"/>
          </p:nvPr>
        </p:nvSpPr>
        <p:spPr>
          <a:xfrm>
            <a:off x="647700" y="3124200"/>
            <a:ext cx="6400800" cy="1752600"/>
          </a:xfrm>
        </p:spPr>
        <p:txBody>
          <a:bodyPr/>
          <a:lstStyle>
            <a:lvl1pPr marL="0" indent="0">
              <a:buFontTx/>
              <a:buNone/>
              <a:defRPr sz="2800"/>
            </a:lvl1pPr>
          </a:lstStyle>
          <a:p>
            <a:r>
              <a:rPr lang="en-US" smtClean="0"/>
              <a:t>Click to edit Master subtitle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11139" y="2057400"/>
            <a:ext cx="42846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4" y="2057400"/>
            <a:ext cx="428466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152400"/>
            <a:ext cx="21971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1292" y="152400"/>
            <a:ext cx="6442075"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0"/>
            <a:ext cx="9144000" cy="1600200"/>
          </a:xfrm>
          <a:prstGeom prst="rect">
            <a:avLst/>
          </a:prstGeom>
          <a:solidFill>
            <a:srgbClr val="929309"/>
          </a:solidFill>
          <a:ln w="9525">
            <a:noFill/>
            <a:miter lim="800000"/>
            <a:headEnd/>
            <a:tailEnd/>
          </a:ln>
          <a:effectLst/>
        </p:spPr>
        <p:txBody>
          <a:bodyPr wrap="none" anchor="ctr"/>
          <a:lstStyle/>
          <a:p>
            <a:pPr>
              <a:defRPr/>
            </a:pPr>
            <a:endParaRPr lang="en-GB">
              <a:solidFill>
                <a:srgbClr val="000000"/>
              </a:solidFill>
              <a:latin typeface="Arial"/>
            </a:endParaRPr>
          </a:p>
        </p:txBody>
      </p:sp>
      <p:pic>
        <p:nvPicPr>
          <p:cNvPr id="5" name="Picture 20" descr="Defra-LogoU-GreenKey-copy"/>
          <p:cNvPicPr>
            <a:picLocks noChangeAspect="1" noChangeArrowheads="1"/>
          </p:cNvPicPr>
          <p:nvPr/>
        </p:nvPicPr>
        <p:blipFill>
          <a:blip r:embed="rId2" cstate="print"/>
          <a:srcRect/>
          <a:stretch>
            <a:fillRect/>
          </a:stretch>
        </p:blipFill>
        <p:spPr bwMode="auto">
          <a:xfrm>
            <a:off x="7407275" y="0"/>
            <a:ext cx="1736725" cy="1582738"/>
          </a:xfrm>
          <a:prstGeom prst="rect">
            <a:avLst/>
          </a:prstGeom>
          <a:noFill/>
          <a:ln w="9525">
            <a:noFill/>
            <a:miter lim="800000"/>
            <a:headEnd/>
            <a:tailEnd/>
          </a:ln>
        </p:spPr>
      </p:pic>
      <p:sp>
        <p:nvSpPr>
          <p:cNvPr id="2050" name="Rectangle 2"/>
          <p:cNvSpPr>
            <a:spLocks noGrp="1" noChangeArrowheads="1"/>
          </p:cNvSpPr>
          <p:nvPr>
            <p:ph type="ctrTitle"/>
          </p:nvPr>
        </p:nvSpPr>
        <p:spPr>
          <a:xfrm>
            <a:off x="647700" y="1900238"/>
            <a:ext cx="7773988" cy="1143000"/>
          </a:xfrm>
          <a:noFill/>
        </p:spPr>
        <p:txBody>
          <a:bodyPr anchor="t"/>
          <a:lstStyle>
            <a:lvl1pPr>
              <a:defRPr sz="3200">
                <a:solidFill>
                  <a:schemeClr val="tx1"/>
                </a:solidFill>
              </a:defRPr>
            </a:lvl1pPr>
          </a:lstStyle>
          <a:p>
            <a:r>
              <a:rPr lang="en-US" smtClean="0"/>
              <a:t>Click to edit Master title style</a:t>
            </a:r>
            <a:endParaRPr lang="en-GB"/>
          </a:p>
        </p:txBody>
      </p:sp>
      <p:sp>
        <p:nvSpPr>
          <p:cNvPr id="2051" name="Rectangle 3"/>
          <p:cNvSpPr>
            <a:spLocks noGrp="1" noChangeArrowheads="1"/>
          </p:cNvSpPr>
          <p:nvPr>
            <p:ph type="subTitle" idx="1"/>
          </p:nvPr>
        </p:nvSpPr>
        <p:spPr>
          <a:xfrm>
            <a:off x="647700" y="3124200"/>
            <a:ext cx="6400800" cy="1752600"/>
          </a:xfrm>
        </p:spPr>
        <p:txBody>
          <a:bodyPr/>
          <a:lstStyle>
            <a:lvl1pPr marL="0" indent="0">
              <a:buFontTx/>
              <a:buNone/>
              <a:defRPr sz="2800"/>
            </a:lvl1pPr>
          </a:lstStyle>
          <a:p>
            <a:r>
              <a:rPr lang="en-US" smtClean="0"/>
              <a:t>Click to edit Master subtitle style</a:t>
            </a:r>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11139" y="2057400"/>
            <a:ext cx="42846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4" y="2057400"/>
            <a:ext cx="428466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5.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24"/>
          <p:cNvSpPr>
            <a:spLocks noChangeArrowheads="1"/>
          </p:cNvSpPr>
          <p:nvPr/>
        </p:nvSpPr>
        <p:spPr bwMode="auto">
          <a:xfrm>
            <a:off x="0" y="0"/>
            <a:ext cx="9144000" cy="1236663"/>
          </a:xfrm>
          <a:prstGeom prst="rect">
            <a:avLst/>
          </a:prstGeom>
          <a:solidFill>
            <a:srgbClr val="929309"/>
          </a:solidFill>
          <a:ln w="9525">
            <a:noFill/>
            <a:miter lim="800000"/>
            <a:headEnd/>
            <a:tailEnd/>
          </a:ln>
          <a:effectLst/>
        </p:spPr>
        <p:txBody>
          <a:bodyPr wrap="none" anchor="ctr"/>
          <a:lstStyle/>
          <a:p>
            <a:pPr fontAlgn="auto">
              <a:spcBef>
                <a:spcPts val="0"/>
              </a:spcBef>
              <a:spcAft>
                <a:spcPts val="0"/>
              </a:spcAft>
              <a:defRPr/>
            </a:pPr>
            <a:endParaRPr lang="en-GB">
              <a:latin typeface="+mn-lt"/>
              <a:cs typeface="+mn-cs"/>
            </a:endParaRPr>
          </a:p>
        </p:txBody>
      </p:sp>
      <p:sp>
        <p:nvSpPr>
          <p:cNvPr id="3075" name="Rectangle 2"/>
          <p:cNvSpPr>
            <a:spLocks noGrp="1" noChangeArrowheads="1"/>
          </p:cNvSpPr>
          <p:nvPr>
            <p:ph type="title"/>
          </p:nvPr>
        </p:nvSpPr>
        <p:spPr bwMode="auto">
          <a:xfrm>
            <a:off x="141288" y="152400"/>
            <a:ext cx="7216775" cy="914400"/>
          </a:xfrm>
          <a:prstGeom prst="rect">
            <a:avLst/>
          </a:prstGeom>
          <a:solidFill>
            <a:srgbClr val="929309"/>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6" name="Rectangle 3"/>
          <p:cNvSpPr>
            <a:spLocks noGrp="1" noChangeArrowheads="1"/>
          </p:cNvSpPr>
          <p:nvPr>
            <p:ph type="body" idx="1"/>
          </p:nvPr>
        </p:nvSpPr>
        <p:spPr bwMode="auto">
          <a:xfrm>
            <a:off x="211138" y="2057400"/>
            <a:ext cx="872172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3077" name="Picture 30" descr="Defra-LogoU-GreenKey-copy"/>
          <p:cNvPicPr>
            <a:picLocks noChangeAspect="1" noChangeArrowheads="1"/>
          </p:cNvPicPr>
          <p:nvPr/>
        </p:nvPicPr>
        <p:blipFill>
          <a:blip r:embed="rId13" cstate="print"/>
          <a:srcRect/>
          <a:stretch>
            <a:fillRect/>
          </a:stretch>
        </p:blipFill>
        <p:spPr bwMode="auto">
          <a:xfrm>
            <a:off x="7813675" y="0"/>
            <a:ext cx="1330325" cy="1212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01"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0" fontAlgn="base" hangingPunct="0">
        <a:lnSpc>
          <a:spcPct val="130000"/>
        </a:lnSpc>
        <a:spcBef>
          <a:spcPct val="20000"/>
        </a:spcBef>
        <a:spcAft>
          <a:spcPct val="0"/>
        </a:spcAft>
        <a:buChar char="•"/>
        <a:defRPr sz="3200">
          <a:solidFill>
            <a:schemeClr val="bg2"/>
          </a:solidFill>
          <a:latin typeface="+mn-lt"/>
          <a:ea typeface="+mn-ea"/>
          <a:cs typeface="+mn-cs"/>
        </a:defRPr>
      </a:lvl1pPr>
      <a:lvl2pPr marL="742950" indent="-285750" algn="l" rtl="0" eaLnBrk="0" fontAlgn="base" hangingPunct="0">
        <a:lnSpc>
          <a:spcPct val="130000"/>
        </a:lnSpc>
        <a:spcBef>
          <a:spcPct val="20000"/>
        </a:spcBef>
        <a:spcAft>
          <a:spcPct val="0"/>
        </a:spcAft>
        <a:buChar char="•"/>
        <a:defRPr sz="2800">
          <a:solidFill>
            <a:schemeClr val="bg2"/>
          </a:solidFill>
          <a:latin typeface="+mn-lt"/>
        </a:defRPr>
      </a:lvl2pPr>
      <a:lvl3pPr marL="1143000" indent="-228600" algn="l" rtl="0" eaLnBrk="0" fontAlgn="base" hangingPunct="0">
        <a:lnSpc>
          <a:spcPct val="130000"/>
        </a:lnSpc>
        <a:spcBef>
          <a:spcPct val="20000"/>
        </a:spcBef>
        <a:spcAft>
          <a:spcPct val="0"/>
        </a:spcAft>
        <a:buChar char="•"/>
        <a:defRPr sz="2400">
          <a:solidFill>
            <a:schemeClr val="bg2"/>
          </a:solidFill>
          <a:latin typeface="+mn-lt"/>
        </a:defRPr>
      </a:lvl3pPr>
      <a:lvl4pPr marL="1600200" indent="-228600" algn="l" rtl="0" eaLnBrk="0" fontAlgn="base" hangingPunct="0">
        <a:lnSpc>
          <a:spcPct val="130000"/>
        </a:lnSpc>
        <a:spcBef>
          <a:spcPct val="20000"/>
        </a:spcBef>
        <a:spcAft>
          <a:spcPct val="0"/>
        </a:spcAft>
        <a:buChar char="•"/>
        <a:defRPr sz="2000">
          <a:solidFill>
            <a:schemeClr val="bg2"/>
          </a:solidFill>
          <a:latin typeface="+mn-lt"/>
        </a:defRPr>
      </a:lvl4pPr>
      <a:lvl5pPr marL="2057400" indent="-228600" algn="l" rtl="0" eaLnBrk="0" fontAlgn="base" hangingPunct="0">
        <a:lnSpc>
          <a:spcPct val="130000"/>
        </a:lnSpc>
        <a:spcBef>
          <a:spcPct val="20000"/>
        </a:spcBef>
        <a:spcAft>
          <a:spcPct val="0"/>
        </a:spcAft>
        <a:buChar char="•"/>
        <a:defRPr sz="2000">
          <a:solidFill>
            <a:schemeClr val="bg2"/>
          </a:solidFill>
          <a:latin typeface="+mn-lt"/>
        </a:defRPr>
      </a:lvl5pPr>
      <a:lvl6pPr marL="2514600" indent="-228600" algn="l" rtl="0" eaLnBrk="1" fontAlgn="base" hangingPunct="1">
        <a:lnSpc>
          <a:spcPct val="130000"/>
        </a:lnSpc>
        <a:spcBef>
          <a:spcPct val="20000"/>
        </a:spcBef>
        <a:spcAft>
          <a:spcPct val="0"/>
        </a:spcAft>
        <a:buChar char="•"/>
        <a:defRPr sz="2000">
          <a:solidFill>
            <a:schemeClr val="bg2"/>
          </a:solidFill>
          <a:latin typeface="+mn-lt"/>
        </a:defRPr>
      </a:lvl6pPr>
      <a:lvl7pPr marL="2971800" indent="-228600" algn="l" rtl="0" eaLnBrk="1" fontAlgn="base" hangingPunct="1">
        <a:lnSpc>
          <a:spcPct val="130000"/>
        </a:lnSpc>
        <a:spcBef>
          <a:spcPct val="20000"/>
        </a:spcBef>
        <a:spcAft>
          <a:spcPct val="0"/>
        </a:spcAft>
        <a:buChar char="•"/>
        <a:defRPr sz="2000">
          <a:solidFill>
            <a:schemeClr val="bg2"/>
          </a:solidFill>
          <a:latin typeface="+mn-lt"/>
        </a:defRPr>
      </a:lvl7pPr>
      <a:lvl8pPr marL="3429000" indent="-228600" algn="l" rtl="0" eaLnBrk="1" fontAlgn="base" hangingPunct="1">
        <a:lnSpc>
          <a:spcPct val="130000"/>
        </a:lnSpc>
        <a:spcBef>
          <a:spcPct val="20000"/>
        </a:spcBef>
        <a:spcAft>
          <a:spcPct val="0"/>
        </a:spcAft>
        <a:buChar char="•"/>
        <a:defRPr sz="2000">
          <a:solidFill>
            <a:schemeClr val="bg2"/>
          </a:solidFill>
          <a:latin typeface="+mn-lt"/>
        </a:defRPr>
      </a:lvl8pPr>
      <a:lvl9pPr marL="3886200" indent="-228600" algn="l" rtl="0" eaLnBrk="1" fontAlgn="base" hangingPunct="1">
        <a:lnSpc>
          <a:spcPct val="130000"/>
        </a:lnSpc>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898525" y="719138"/>
            <a:ext cx="7737475" cy="1079500"/>
          </a:xfrm>
          <a:prstGeom prst="rect">
            <a:avLst/>
          </a:prstGeom>
          <a:noFill/>
          <a:ln w="9525">
            <a:noFill/>
            <a:miter lim="800000"/>
            <a:headEnd/>
            <a:tailEnd/>
          </a:ln>
        </p:spPr>
        <p:txBody>
          <a:bodyPr vert="horz" wrap="square" lIns="91440" tIns="90000" rIns="91440" bIns="90000" numCol="1" anchor="t"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898525" y="1863725"/>
            <a:ext cx="7737475" cy="2879725"/>
          </a:xfrm>
          <a:prstGeom prst="rect">
            <a:avLst/>
          </a:prstGeom>
          <a:noFill/>
          <a:ln w="9525">
            <a:noFill/>
            <a:miter lim="800000"/>
            <a:headEnd/>
            <a:tailEnd/>
          </a:ln>
        </p:spPr>
        <p:txBody>
          <a:bodyPr vert="horz" wrap="square" lIns="91440" tIns="90000" rIns="91440" bIns="900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 id="2147484413" r:id="rId12"/>
    <p:sldLayoutId id="2147484414" r:id="rId13"/>
    <p:sldLayoutId id="2147484368" r:id="rId14"/>
    <p:sldLayoutId id="2147484415" r:id="rId15"/>
    <p:sldLayoutId id="2147484416" r:id="rId16"/>
  </p:sldLayoutIdLst>
  <p:transition>
    <p:fade thruBlk="1"/>
  </p:transition>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5000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2500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898525" y="719138"/>
            <a:ext cx="7737475" cy="1079500"/>
          </a:xfrm>
          <a:prstGeom prst="rect">
            <a:avLst/>
          </a:prstGeom>
          <a:noFill/>
          <a:ln w="9525">
            <a:noFill/>
            <a:miter lim="800000"/>
            <a:headEnd/>
            <a:tailEnd/>
          </a:ln>
        </p:spPr>
        <p:txBody>
          <a:bodyPr vert="horz" wrap="square" lIns="91440" tIns="90000" rIns="91440" bIns="90000" numCol="1" anchor="t"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898525" y="1863725"/>
            <a:ext cx="7737475" cy="2879725"/>
          </a:xfrm>
          <a:prstGeom prst="rect">
            <a:avLst/>
          </a:prstGeom>
          <a:noFill/>
          <a:ln w="9525">
            <a:noFill/>
            <a:miter lim="800000"/>
            <a:headEnd/>
            <a:tailEnd/>
          </a:ln>
        </p:spPr>
        <p:txBody>
          <a:bodyPr vert="horz" wrap="square" lIns="91440" tIns="90000" rIns="91440" bIns="900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 id="2147484428" r:id="rId12"/>
  </p:sldLayoutIdLst>
  <p:transition>
    <p:fade thruBlk="1"/>
  </p:transition>
  <p:timing>
    <p:tnLst>
      <p:par>
        <p:cTn id="1" dur="indefinite" restart="never" nodeType="tmRoot"/>
      </p:par>
    </p:tnLst>
  </p:timing>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5000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2500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98525" y="719138"/>
            <a:ext cx="7737475" cy="1079500"/>
          </a:xfrm>
          <a:prstGeom prst="rect">
            <a:avLst/>
          </a:prstGeom>
          <a:noFill/>
          <a:ln w="9525">
            <a:noFill/>
            <a:miter lim="800000"/>
            <a:headEnd/>
            <a:tailEnd/>
          </a:ln>
        </p:spPr>
        <p:txBody>
          <a:bodyPr vert="horz" wrap="square" lIns="91440" tIns="90000" rIns="91440" bIns="90000" numCol="1" anchor="t"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898525" y="1863725"/>
            <a:ext cx="7737475" cy="2879725"/>
          </a:xfrm>
          <a:prstGeom prst="rect">
            <a:avLst/>
          </a:prstGeom>
          <a:noFill/>
          <a:ln w="9525">
            <a:noFill/>
            <a:miter lim="800000"/>
            <a:headEnd/>
            <a:tailEnd/>
          </a:ln>
        </p:spPr>
        <p:txBody>
          <a:bodyPr vert="horz" wrap="square" lIns="91440" tIns="90000" rIns="91440" bIns="900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 id="2147484440" r:id="rId12"/>
  </p:sldLayoutIdLst>
  <p:transition>
    <p:fade thruBlk="1"/>
  </p:transition>
  <p:timing>
    <p:tnLst>
      <p:par>
        <p:cTn id="1" dur="indefinite" restart="never" nodeType="tmRoot"/>
      </p:par>
    </p:tnLst>
  </p:timing>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5000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2500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898525" y="719138"/>
            <a:ext cx="7737475" cy="1079500"/>
          </a:xfrm>
          <a:prstGeom prst="rect">
            <a:avLst/>
          </a:prstGeom>
          <a:noFill/>
          <a:ln w="9525">
            <a:noFill/>
            <a:miter lim="800000"/>
            <a:headEnd/>
            <a:tailEnd/>
          </a:ln>
        </p:spPr>
        <p:txBody>
          <a:bodyPr vert="horz" wrap="square" lIns="91440" tIns="90000" rIns="91440" bIns="90000" numCol="1" anchor="t"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898525" y="1863725"/>
            <a:ext cx="7737475" cy="2879725"/>
          </a:xfrm>
          <a:prstGeom prst="rect">
            <a:avLst/>
          </a:prstGeom>
          <a:noFill/>
          <a:ln w="9525">
            <a:noFill/>
            <a:miter lim="800000"/>
            <a:headEnd/>
            <a:tailEnd/>
          </a:ln>
        </p:spPr>
        <p:txBody>
          <a:bodyPr vert="horz" wrap="square" lIns="91440" tIns="90000" rIns="91440" bIns="900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 id="2147484452" r:id="rId12"/>
    <p:sldLayoutId id="2147484453" r:id="rId13"/>
    <p:sldLayoutId id="2147484369" r:id="rId14"/>
    <p:sldLayoutId id="2147484454" r:id="rId15"/>
    <p:sldLayoutId id="2147484455" r:id="rId16"/>
  </p:sldLayoutIdLst>
  <p:transition>
    <p:fade thruBlk="1"/>
  </p:transition>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5000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2500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F0D7AD38-91E1-4F79-8034-66914BEA259C}" type="datetimeFigureOut">
              <a:rPr lang="en-GB"/>
              <a:pPr>
                <a:defRPr/>
              </a:pPr>
              <a:t>06/10/2011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8B3AF272-9755-4E15-B1F9-4CB676DE1E7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24"/>
          <p:cNvSpPr>
            <a:spLocks noChangeArrowheads="1"/>
          </p:cNvSpPr>
          <p:nvPr/>
        </p:nvSpPr>
        <p:spPr bwMode="auto">
          <a:xfrm>
            <a:off x="0" y="0"/>
            <a:ext cx="9144000" cy="1236663"/>
          </a:xfrm>
          <a:prstGeom prst="rect">
            <a:avLst/>
          </a:prstGeom>
          <a:solidFill>
            <a:srgbClr val="929309"/>
          </a:solidFill>
          <a:ln w="9525">
            <a:noFill/>
            <a:miter lim="800000"/>
            <a:headEnd/>
            <a:tailEnd/>
          </a:ln>
          <a:effectLst/>
        </p:spPr>
        <p:txBody>
          <a:bodyPr wrap="none" anchor="ctr"/>
          <a:lstStyle/>
          <a:p>
            <a:pPr>
              <a:defRPr/>
            </a:pPr>
            <a:endParaRPr lang="en-GB">
              <a:solidFill>
                <a:srgbClr val="000000"/>
              </a:solidFill>
              <a:latin typeface="Arial"/>
            </a:endParaRPr>
          </a:p>
        </p:txBody>
      </p:sp>
      <p:sp>
        <p:nvSpPr>
          <p:cNvPr id="9219" name="Rectangle 2"/>
          <p:cNvSpPr>
            <a:spLocks noGrp="1" noChangeArrowheads="1"/>
          </p:cNvSpPr>
          <p:nvPr>
            <p:ph type="title"/>
          </p:nvPr>
        </p:nvSpPr>
        <p:spPr bwMode="auto">
          <a:xfrm>
            <a:off x="141288" y="152400"/>
            <a:ext cx="7216775" cy="914400"/>
          </a:xfrm>
          <a:prstGeom prst="rect">
            <a:avLst/>
          </a:prstGeom>
          <a:solidFill>
            <a:srgbClr val="929309"/>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9220" name="Rectangle 3"/>
          <p:cNvSpPr>
            <a:spLocks noGrp="1" noChangeArrowheads="1"/>
          </p:cNvSpPr>
          <p:nvPr>
            <p:ph type="body" idx="1"/>
          </p:nvPr>
        </p:nvSpPr>
        <p:spPr bwMode="auto">
          <a:xfrm>
            <a:off x="211138" y="2057400"/>
            <a:ext cx="872172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9221" name="Picture 30" descr="Defra-LogoU-GreenKey-copy"/>
          <p:cNvPicPr>
            <a:picLocks noChangeAspect="1" noChangeArrowheads="1"/>
          </p:cNvPicPr>
          <p:nvPr/>
        </p:nvPicPr>
        <p:blipFill>
          <a:blip r:embed="rId13" cstate="print"/>
          <a:srcRect/>
          <a:stretch>
            <a:fillRect/>
          </a:stretch>
        </p:blipFill>
        <p:spPr bwMode="auto">
          <a:xfrm>
            <a:off x="7813675" y="0"/>
            <a:ext cx="1330325" cy="1212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56"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0" fontAlgn="base" hangingPunct="0">
        <a:lnSpc>
          <a:spcPct val="130000"/>
        </a:lnSpc>
        <a:spcBef>
          <a:spcPct val="20000"/>
        </a:spcBef>
        <a:spcAft>
          <a:spcPct val="0"/>
        </a:spcAft>
        <a:buChar char="•"/>
        <a:defRPr sz="3200">
          <a:solidFill>
            <a:schemeClr val="bg2"/>
          </a:solidFill>
          <a:latin typeface="+mn-lt"/>
          <a:ea typeface="+mn-ea"/>
          <a:cs typeface="+mn-cs"/>
        </a:defRPr>
      </a:lvl1pPr>
      <a:lvl2pPr marL="742950" indent="-285750" algn="l" rtl="0" eaLnBrk="0" fontAlgn="base" hangingPunct="0">
        <a:lnSpc>
          <a:spcPct val="130000"/>
        </a:lnSpc>
        <a:spcBef>
          <a:spcPct val="20000"/>
        </a:spcBef>
        <a:spcAft>
          <a:spcPct val="0"/>
        </a:spcAft>
        <a:buChar char="•"/>
        <a:defRPr sz="2800">
          <a:solidFill>
            <a:schemeClr val="bg2"/>
          </a:solidFill>
          <a:latin typeface="+mn-lt"/>
        </a:defRPr>
      </a:lvl2pPr>
      <a:lvl3pPr marL="1143000" indent="-228600" algn="l" rtl="0" eaLnBrk="0" fontAlgn="base" hangingPunct="0">
        <a:lnSpc>
          <a:spcPct val="130000"/>
        </a:lnSpc>
        <a:spcBef>
          <a:spcPct val="20000"/>
        </a:spcBef>
        <a:spcAft>
          <a:spcPct val="0"/>
        </a:spcAft>
        <a:buChar char="•"/>
        <a:defRPr sz="2400">
          <a:solidFill>
            <a:schemeClr val="bg2"/>
          </a:solidFill>
          <a:latin typeface="+mn-lt"/>
        </a:defRPr>
      </a:lvl3pPr>
      <a:lvl4pPr marL="1600200" indent="-228600" algn="l" rtl="0" eaLnBrk="0" fontAlgn="base" hangingPunct="0">
        <a:lnSpc>
          <a:spcPct val="130000"/>
        </a:lnSpc>
        <a:spcBef>
          <a:spcPct val="20000"/>
        </a:spcBef>
        <a:spcAft>
          <a:spcPct val="0"/>
        </a:spcAft>
        <a:buChar char="•"/>
        <a:defRPr sz="2000">
          <a:solidFill>
            <a:schemeClr val="bg2"/>
          </a:solidFill>
          <a:latin typeface="+mn-lt"/>
        </a:defRPr>
      </a:lvl4pPr>
      <a:lvl5pPr marL="2057400" indent="-228600" algn="l" rtl="0" eaLnBrk="0" fontAlgn="base" hangingPunct="0">
        <a:lnSpc>
          <a:spcPct val="130000"/>
        </a:lnSpc>
        <a:spcBef>
          <a:spcPct val="20000"/>
        </a:spcBef>
        <a:spcAft>
          <a:spcPct val="0"/>
        </a:spcAft>
        <a:buChar char="•"/>
        <a:defRPr sz="2000">
          <a:solidFill>
            <a:schemeClr val="bg2"/>
          </a:solidFill>
          <a:latin typeface="+mn-lt"/>
        </a:defRPr>
      </a:lvl5pPr>
      <a:lvl6pPr marL="2514600" indent="-228600" algn="l" rtl="0" eaLnBrk="1" fontAlgn="base" hangingPunct="1">
        <a:lnSpc>
          <a:spcPct val="130000"/>
        </a:lnSpc>
        <a:spcBef>
          <a:spcPct val="20000"/>
        </a:spcBef>
        <a:spcAft>
          <a:spcPct val="0"/>
        </a:spcAft>
        <a:buChar char="•"/>
        <a:defRPr sz="2000">
          <a:solidFill>
            <a:schemeClr val="bg2"/>
          </a:solidFill>
          <a:latin typeface="+mn-lt"/>
        </a:defRPr>
      </a:lvl6pPr>
      <a:lvl7pPr marL="2971800" indent="-228600" algn="l" rtl="0" eaLnBrk="1" fontAlgn="base" hangingPunct="1">
        <a:lnSpc>
          <a:spcPct val="130000"/>
        </a:lnSpc>
        <a:spcBef>
          <a:spcPct val="20000"/>
        </a:spcBef>
        <a:spcAft>
          <a:spcPct val="0"/>
        </a:spcAft>
        <a:buChar char="•"/>
        <a:defRPr sz="2000">
          <a:solidFill>
            <a:schemeClr val="bg2"/>
          </a:solidFill>
          <a:latin typeface="+mn-lt"/>
        </a:defRPr>
      </a:lvl7pPr>
      <a:lvl8pPr marL="3429000" indent="-228600" algn="l" rtl="0" eaLnBrk="1" fontAlgn="base" hangingPunct="1">
        <a:lnSpc>
          <a:spcPct val="130000"/>
        </a:lnSpc>
        <a:spcBef>
          <a:spcPct val="20000"/>
        </a:spcBef>
        <a:spcAft>
          <a:spcPct val="0"/>
        </a:spcAft>
        <a:buChar char="•"/>
        <a:defRPr sz="2000">
          <a:solidFill>
            <a:schemeClr val="bg2"/>
          </a:solidFill>
          <a:latin typeface="+mn-lt"/>
        </a:defRPr>
      </a:lvl8pPr>
      <a:lvl9pPr marL="3886200" indent="-228600" algn="l" rtl="0" eaLnBrk="1" fontAlgn="base" hangingPunct="1">
        <a:lnSpc>
          <a:spcPct val="130000"/>
        </a:lnSpc>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24"/>
          <p:cNvSpPr>
            <a:spLocks noChangeArrowheads="1"/>
          </p:cNvSpPr>
          <p:nvPr/>
        </p:nvSpPr>
        <p:spPr bwMode="auto">
          <a:xfrm>
            <a:off x="0" y="0"/>
            <a:ext cx="9144000" cy="1236663"/>
          </a:xfrm>
          <a:prstGeom prst="rect">
            <a:avLst/>
          </a:prstGeom>
          <a:solidFill>
            <a:srgbClr val="929309"/>
          </a:solidFill>
          <a:ln w="9525">
            <a:noFill/>
            <a:miter lim="800000"/>
            <a:headEnd/>
            <a:tailEnd/>
          </a:ln>
          <a:effectLst/>
        </p:spPr>
        <p:txBody>
          <a:bodyPr wrap="none" anchor="ctr"/>
          <a:lstStyle/>
          <a:p>
            <a:pPr>
              <a:defRPr/>
            </a:pPr>
            <a:endParaRPr lang="en-GB">
              <a:solidFill>
                <a:srgbClr val="000000"/>
              </a:solidFill>
              <a:latin typeface="Arial"/>
            </a:endParaRPr>
          </a:p>
        </p:txBody>
      </p:sp>
      <p:sp>
        <p:nvSpPr>
          <p:cNvPr id="10243" name="Rectangle 2"/>
          <p:cNvSpPr>
            <a:spLocks noGrp="1" noChangeArrowheads="1"/>
          </p:cNvSpPr>
          <p:nvPr>
            <p:ph type="title"/>
          </p:nvPr>
        </p:nvSpPr>
        <p:spPr bwMode="auto">
          <a:xfrm>
            <a:off x="141288" y="152400"/>
            <a:ext cx="7216775" cy="914400"/>
          </a:xfrm>
          <a:prstGeom prst="rect">
            <a:avLst/>
          </a:prstGeom>
          <a:solidFill>
            <a:srgbClr val="929309"/>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44" name="Rectangle 3"/>
          <p:cNvSpPr>
            <a:spLocks noGrp="1" noChangeArrowheads="1"/>
          </p:cNvSpPr>
          <p:nvPr>
            <p:ph type="body" idx="1"/>
          </p:nvPr>
        </p:nvSpPr>
        <p:spPr bwMode="auto">
          <a:xfrm>
            <a:off x="211138" y="2057400"/>
            <a:ext cx="872172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245" name="Picture 30" descr="Defra-LogoU-GreenKey-copy"/>
          <p:cNvPicPr>
            <a:picLocks noChangeAspect="1" noChangeArrowheads="1"/>
          </p:cNvPicPr>
          <p:nvPr/>
        </p:nvPicPr>
        <p:blipFill>
          <a:blip r:embed="rId13" cstate="print"/>
          <a:srcRect/>
          <a:stretch>
            <a:fillRect/>
          </a:stretch>
        </p:blipFill>
        <p:spPr bwMode="auto">
          <a:xfrm>
            <a:off x="7813675" y="0"/>
            <a:ext cx="1330325" cy="1212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57"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0" fontAlgn="base" hangingPunct="0">
        <a:lnSpc>
          <a:spcPct val="130000"/>
        </a:lnSpc>
        <a:spcBef>
          <a:spcPct val="20000"/>
        </a:spcBef>
        <a:spcAft>
          <a:spcPct val="0"/>
        </a:spcAft>
        <a:buChar char="•"/>
        <a:defRPr sz="3200">
          <a:solidFill>
            <a:schemeClr val="bg2"/>
          </a:solidFill>
          <a:latin typeface="+mn-lt"/>
          <a:ea typeface="+mn-ea"/>
          <a:cs typeface="+mn-cs"/>
        </a:defRPr>
      </a:lvl1pPr>
      <a:lvl2pPr marL="742950" indent="-285750" algn="l" rtl="0" eaLnBrk="0" fontAlgn="base" hangingPunct="0">
        <a:lnSpc>
          <a:spcPct val="130000"/>
        </a:lnSpc>
        <a:spcBef>
          <a:spcPct val="20000"/>
        </a:spcBef>
        <a:spcAft>
          <a:spcPct val="0"/>
        </a:spcAft>
        <a:buChar char="•"/>
        <a:defRPr sz="2800">
          <a:solidFill>
            <a:schemeClr val="bg2"/>
          </a:solidFill>
          <a:latin typeface="+mn-lt"/>
        </a:defRPr>
      </a:lvl2pPr>
      <a:lvl3pPr marL="1143000" indent="-228600" algn="l" rtl="0" eaLnBrk="0" fontAlgn="base" hangingPunct="0">
        <a:lnSpc>
          <a:spcPct val="130000"/>
        </a:lnSpc>
        <a:spcBef>
          <a:spcPct val="20000"/>
        </a:spcBef>
        <a:spcAft>
          <a:spcPct val="0"/>
        </a:spcAft>
        <a:buChar char="•"/>
        <a:defRPr sz="2400">
          <a:solidFill>
            <a:schemeClr val="bg2"/>
          </a:solidFill>
          <a:latin typeface="+mn-lt"/>
        </a:defRPr>
      </a:lvl3pPr>
      <a:lvl4pPr marL="1600200" indent="-228600" algn="l" rtl="0" eaLnBrk="0" fontAlgn="base" hangingPunct="0">
        <a:lnSpc>
          <a:spcPct val="130000"/>
        </a:lnSpc>
        <a:spcBef>
          <a:spcPct val="20000"/>
        </a:spcBef>
        <a:spcAft>
          <a:spcPct val="0"/>
        </a:spcAft>
        <a:buChar char="•"/>
        <a:defRPr sz="2000">
          <a:solidFill>
            <a:schemeClr val="bg2"/>
          </a:solidFill>
          <a:latin typeface="+mn-lt"/>
        </a:defRPr>
      </a:lvl4pPr>
      <a:lvl5pPr marL="2057400" indent="-228600" algn="l" rtl="0" eaLnBrk="0" fontAlgn="base" hangingPunct="0">
        <a:lnSpc>
          <a:spcPct val="130000"/>
        </a:lnSpc>
        <a:spcBef>
          <a:spcPct val="20000"/>
        </a:spcBef>
        <a:spcAft>
          <a:spcPct val="0"/>
        </a:spcAft>
        <a:buChar char="•"/>
        <a:defRPr sz="2000">
          <a:solidFill>
            <a:schemeClr val="bg2"/>
          </a:solidFill>
          <a:latin typeface="+mn-lt"/>
        </a:defRPr>
      </a:lvl5pPr>
      <a:lvl6pPr marL="2514600" indent="-228600" algn="l" rtl="0" eaLnBrk="1" fontAlgn="base" hangingPunct="1">
        <a:lnSpc>
          <a:spcPct val="130000"/>
        </a:lnSpc>
        <a:spcBef>
          <a:spcPct val="20000"/>
        </a:spcBef>
        <a:spcAft>
          <a:spcPct val="0"/>
        </a:spcAft>
        <a:buChar char="•"/>
        <a:defRPr sz="2000">
          <a:solidFill>
            <a:schemeClr val="bg2"/>
          </a:solidFill>
          <a:latin typeface="+mn-lt"/>
        </a:defRPr>
      </a:lvl6pPr>
      <a:lvl7pPr marL="2971800" indent="-228600" algn="l" rtl="0" eaLnBrk="1" fontAlgn="base" hangingPunct="1">
        <a:lnSpc>
          <a:spcPct val="130000"/>
        </a:lnSpc>
        <a:spcBef>
          <a:spcPct val="20000"/>
        </a:spcBef>
        <a:spcAft>
          <a:spcPct val="0"/>
        </a:spcAft>
        <a:buChar char="•"/>
        <a:defRPr sz="2000">
          <a:solidFill>
            <a:schemeClr val="bg2"/>
          </a:solidFill>
          <a:latin typeface="+mn-lt"/>
        </a:defRPr>
      </a:lvl7pPr>
      <a:lvl8pPr marL="3429000" indent="-228600" algn="l" rtl="0" eaLnBrk="1" fontAlgn="base" hangingPunct="1">
        <a:lnSpc>
          <a:spcPct val="130000"/>
        </a:lnSpc>
        <a:spcBef>
          <a:spcPct val="20000"/>
        </a:spcBef>
        <a:spcAft>
          <a:spcPct val="0"/>
        </a:spcAft>
        <a:buChar char="•"/>
        <a:defRPr sz="2000">
          <a:solidFill>
            <a:schemeClr val="bg2"/>
          </a:solidFill>
          <a:latin typeface="+mn-lt"/>
        </a:defRPr>
      </a:lvl8pPr>
      <a:lvl9pPr marL="3886200" indent="-228600" algn="l" rtl="0" eaLnBrk="1" fontAlgn="base" hangingPunct="1">
        <a:lnSpc>
          <a:spcPct val="130000"/>
        </a:lnSpc>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9.jpeg"/><Relationship Id="rId5" Type="http://schemas.openxmlformats.org/officeDocument/2006/relationships/hyperlink" Target="http://school.discoveryeducation.com/clipart/images/look---.gif"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1.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jpeg"/><Relationship Id="rId1" Type="http://schemas.openxmlformats.org/officeDocument/2006/relationships/slideLayout" Target="../slideLayouts/slideLayout6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randd.defra.gov.uk/" TargetMode="Externa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9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ctrTitle"/>
          </p:nvPr>
        </p:nvSpPr>
        <p:spPr>
          <a:xfrm>
            <a:off x="0" y="1900238"/>
            <a:ext cx="9144000" cy="1312862"/>
          </a:xfrm>
          <a:noFill/>
        </p:spPr>
        <p:txBody>
          <a:bodyPr/>
          <a:lstStyle/>
          <a:p>
            <a:pPr algn="ctr" eaLnBrk="1" hangingPunct="1"/>
            <a:r>
              <a:rPr lang="en-GB" smtClean="0"/>
              <a:t>SCP policy –</a:t>
            </a:r>
            <a:br>
              <a:rPr lang="en-GB" smtClean="0"/>
            </a:br>
            <a:r>
              <a:rPr lang="en-GB" smtClean="0"/>
              <a:t>actions, opportunities and next steps</a:t>
            </a:r>
          </a:p>
        </p:txBody>
      </p:sp>
      <p:sp>
        <p:nvSpPr>
          <p:cNvPr id="69635" name="Subtitle 2"/>
          <p:cNvSpPr>
            <a:spLocks noGrp="1"/>
          </p:cNvSpPr>
          <p:nvPr>
            <p:ph type="subTitle" idx="1"/>
          </p:nvPr>
        </p:nvSpPr>
        <p:spPr>
          <a:xfrm>
            <a:off x="647700" y="3933825"/>
            <a:ext cx="7524750" cy="1366838"/>
          </a:xfrm>
        </p:spPr>
        <p:txBody>
          <a:bodyPr/>
          <a:lstStyle/>
          <a:p>
            <a:pPr algn="ctr" eaLnBrk="1" hangingPunct="1">
              <a:lnSpc>
                <a:spcPct val="100000"/>
              </a:lnSpc>
            </a:pPr>
            <a:r>
              <a:rPr lang="en-GB" smtClean="0"/>
              <a:t>Sara Eppel </a:t>
            </a:r>
          </a:p>
          <a:p>
            <a:pPr algn="ctr" eaLnBrk="1" hangingPunct="1">
              <a:lnSpc>
                <a:spcPct val="100000"/>
              </a:lnSpc>
            </a:pPr>
            <a:r>
              <a:rPr lang="en-GB" smtClean="0"/>
              <a:t>Head of Sustainable Products and Consumers Defra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ctr"/>
            <a:r>
              <a:rPr lang="en-GB" b="0" i="1" smtClean="0">
                <a:solidFill>
                  <a:schemeClr val="tx1"/>
                </a:solidFill>
              </a:rPr>
              <a:t>Standards, labelling and eco-design</a:t>
            </a:r>
          </a:p>
        </p:txBody>
      </p:sp>
      <p:sp>
        <p:nvSpPr>
          <p:cNvPr id="77827" name="Content Placeholder 2"/>
          <p:cNvSpPr>
            <a:spLocks noGrp="1"/>
          </p:cNvSpPr>
          <p:nvPr>
            <p:ph idx="1"/>
          </p:nvPr>
        </p:nvSpPr>
        <p:spPr>
          <a:xfrm>
            <a:off x="211138" y="1412875"/>
            <a:ext cx="8721725" cy="4759325"/>
          </a:xfrm>
        </p:spPr>
        <p:txBody>
          <a:bodyPr/>
          <a:lstStyle/>
          <a:p>
            <a:pPr marL="857250" lvl="1" indent="-457200" eaLnBrk="1" hangingPunct="1">
              <a:buFontTx/>
              <a:buNone/>
            </a:pPr>
            <a:r>
              <a:rPr lang="en-GB" sz="2400" smtClean="0">
                <a:solidFill>
                  <a:schemeClr val="tx1"/>
                </a:solidFill>
              </a:rPr>
              <a:t>Standards : Eco Design and Energy Labelling Directives; Govt procurement; </a:t>
            </a:r>
          </a:p>
          <a:p>
            <a:pPr marL="857250" lvl="1" indent="-457200" eaLnBrk="1" hangingPunct="1"/>
            <a:r>
              <a:rPr lang="en-GB" sz="2000" smtClean="0">
                <a:solidFill>
                  <a:schemeClr val="tx1"/>
                </a:solidFill>
              </a:rPr>
              <a:t>11 products regulated, saving 7MtCO2/yr by 2020, and almost £1Bn off consumer electricity bills; further 8 products in progress</a:t>
            </a:r>
          </a:p>
          <a:p>
            <a:pPr marL="857250" lvl="1" indent="-457200" eaLnBrk="1" hangingPunct="1"/>
            <a:r>
              <a:rPr lang="en-GB" sz="2000" smtClean="0">
                <a:solidFill>
                  <a:schemeClr val="tx1"/>
                </a:solidFill>
              </a:rPr>
              <a:t>Government Buying Standards (GBS); </a:t>
            </a:r>
          </a:p>
          <a:p>
            <a:pPr marL="857250" lvl="1" indent="-457200" eaLnBrk="1" hangingPunct="1"/>
            <a:r>
              <a:rPr lang="en-GB" sz="2000" smtClean="0">
                <a:solidFill>
                  <a:schemeClr val="tx1"/>
                </a:solidFill>
              </a:rPr>
              <a:t>Ecolabel – voluntary scheme, limited take up in the UK, but grown from 17 to 1700  products in 2 years</a:t>
            </a:r>
          </a:p>
          <a:p>
            <a:pPr marL="857250" lvl="1" indent="-457200" eaLnBrk="1" hangingPunct="1"/>
            <a:r>
              <a:rPr lang="en-GB" sz="2000" smtClean="0">
                <a:solidFill>
                  <a:schemeClr val="tx1"/>
                </a:solidFill>
              </a:rPr>
              <a:t>2012 review of EU SCP Action Plan, Eco-Design Directive – potential opportunity for wider issues to be integrated  (energy related products, waste prevention, product lifetimes)</a:t>
            </a:r>
          </a:p>
          <a:p>
            <a:endParaRPr lang="en-GB"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42875" y="1658938"/>
            <a:ext cx="2000250" cy="3232150"/>
          </a:xfrm>
          <a:prstGeom prst="rect">
            <a:avLst/>
          </a:prstGeom>
          <a:solidFill>
            <a:schemeClr val="accent2">
              <a:lumMod val="20000"/>
              <a:lumOff val="80000"/>
            </a:schemeClr>
          </a:solidFill>
          <a:ln>
            <a:solidFill>
              <a:schemeClr val="accent1"/>
            </a:solidFill>
          </a:ln>
        </p:spPr>
        <p:txBody>
          <a:bodyPr>
            <a:spAutoFit/>
          </a:bodyPr>
          <a:lstStyle/>
          <a:p>
            <a:pPr fontAlgn="auto">
              <a:spcBef>
                <a:spcPts val="0"/>
              </a:spcBef>
              <a:spcAft>
                <a:spcPts val="0"/>
              </a:spcAft>
              <a:defRPr/>
            </a:pPr>
            <a:r>
              <a:rPr lang="en-GB" sz="1200" dirty="0">
                <a:latin typeface="+mn-lt"/>
              </a:rPr>
              <a:t>REVIEW EVIDENCE</a:t>
            </a:r>
          </a:p>
          <a:p>
            <a:pPr fontAlgn="auto">
              <a:spcBef>
                <a:spcPts val="0"/>
              </a:spcBef>
              <a:spcAft>
                <a:spcPts val="0"/>
              </a:spcAft>
              <a:defRPr/>
            </a:pPr>
            <a:r>
              <a:rPr lang="en-GB" sz="1200" dirty="0">
                <a:latin typeface="+mn-lt"/>
              </a:rPr>
              <a:t>Look at both the</a:t>
            </a:r>
          </a:p>
          <a:p>
            <a:pPr fontAlgn="auto">
              <a:spcBef>
                <a:spcPts val="0"/>
              </a:spcBef>
              <a:spcAft>
                <a:spcPts val="0"/>
              </a:spcAft>
              <a:buFontTx/>
              <a:buChar char="-"/>
              <a:defRPr/>
            </a:pPr>
            <a:r>
              <a:rPr lang="en-GB" sz="1200" dirty="0">
                <a:latin typeface="+mn-lt"/>
              </a:rPr>
              <a:t>impacts of product across lifecycle and </a:t>
            </a:r>
          </a:p>
          <a:p>
            <a:pPr fontAlgn="auto">
              <a:spcBef>
                <a:spcPts val="0"/>
              </a:spcBef>
              <a:spcAft>
                <a:spcPts val="0"/>
              </a:spcAft>
              <a:buFontTx/>
              <a:buChar char="-"/>
              <a:defRPr/>
            </a:pPr>
            <a:r>
              <a:rPr lang="en-GB" sz="1200" dirty="0">
                <a:latin typeface="+mn-lt"/>
              </a:rPr>
              <a:t>- current interventions. </a:t>
            </a:r>
          </a:p>
          <a:p>
            <a:pPr fontAlgn="auto">
              <a:spcBef>
                <a:spcPts val="0"/>
              </a:spcBef>
              <a:spcAft>
                <a:spcPts val="0"/>
              </a:spcAft>
              <a:defRPr/>
            </a:pPr>
            <a:endParaRPr lang="en-GB" sz="1200" dirty="0">
              <a:latin typeface="+mn-lt"/>
            </a:endParaRPr>
          </a:p>
          <a:p>
            <a:pPr fontAlgn="auto">
              <a:spcBef>
                <a:spcPts val="0"/>
              </a:spcBef>
              <a:spcAft>
                <a:spcPts val="0"/>
              </a:spcAft>
              <a:defRPr/>
            </a:pPr>
            <a:r>
              <a:rPr lang="en-GB" sz="1200" dirty="0">
                <a:latin typeface="+mn-lt"/>
              </a:rPr>
              <a:t>Evidence reviews published:</a:t>
            </a:r>
          </a:p>
          <a:p>
            <a:pPr fontAlgn="auto">
              <a:spcBef>
                <a:spcPts val="0"/>
              </a:spcBef>
              <a:spcAft>
                <a:spcPts val="0"/>
              </a:spcAft>
              <a:defRPr/>
            </a:pPr>
            <a:r>
              <a:rPr lang="en-GB" sz="1200" dirty="0">
                <a:solidFill>
                  <a:srgbClr val="FF0000"/>
                </a:solidFill>
                <a:latin typeface="+mn-lt"/>
              </a:rPr>
              <a:t>MILK</a:t>
            </a:r>
          </a:p>
          <a:p>
            <a:pPr fontAlgn="auto">
              <a:spcBef>
                <a:spcPts val="0"/>
              </a:spcBef>
              <a:spcAft>
                <a:spcPts val="0"/>
              </a:spcAft>
              <a:defRPr/>
            </a:pPr>
            <a:r>
              <a:rPr lang="en-GB" sz="1200" dirty="0">
                <a:solidFill>
                  <a:srgbClr val="FF0000"/>
                </a:solidFill>
                <a:latin typeface="+mn-lt"/>
              </a:rPr>
              <a:t>CLOTHING</a:t>
            </a:r>
          </a:p>
          <a:p>
            <a:pPr fontAlgn="auto">
              <a:spcBef>
                <a:spcPts val="0"/>
              </a:spcBef>
              <a:spcAft>
                <a:spcPts val="0"/>
              </a:spcAft>
              <a:defRPr/>
            </a:pPr>
            <a:r>
              <a:rPr lang="en-GB" sz="1200" dirty="0">
                <a:solidFill>
                  <a:srgbClr val="FF0000"/>
                </a:solidFill>
                <a:latin typeface="+mn-lt"/>
              </a:rPr>
              <a:t>TVs</a:t>
            </a:r>
          </a:p>
          <a:p>
            <a:pPr fontAlgn="auto">
              <a:spcBef>
                <a:spcPts val="0"/>
              </a:spcBef>
              <a:spcAft>
                <a:spcPts val="0"/>
              </a:spcAft>
              <a:defRPr/>
            </a:pPr>
            <a:r>
              <a:rPr lang="en-GB" sz="1200" dirty="0">
                <a:solidFill>
                  <a:srgbClr val="FF0000"/>
                </a:solidFill>
                <a:latin typeface="+mn-lt"/>
              </a:rPr>
              <a:t>WCs</a:t>
            </a:r>
          </a:p>
          <a:p>
            <a:pPr fontAlgn="auto">
              <a:spcBef>
                <a:spcPts val="0"/>
              </a:spcBef>
              <a:spcAft>
                <a:spcPts val="0"/>
              </a:spcAft>
              <a:defRPr/>
            </a:pPr>
            <a:r>
              <a:rPr lang="en-GB" sz="1000" dirty="0">
                <a:solidFill>
                  <a:srgbClr val="FF0000"/>
                </a:solidFill>
              </a:rPr>
              <a:t>PLASTERBOARD</a:t>
            </a:r>
          </a:p>
          <a:p>
            <a:pPr fontAlgn="auto">
              <a:spcBef>
                <a:spcPts val="0"/>
              </a:spcBef>
              <a:spcAft>
                <a:spcPts val="0"/>
              </a:spcAft>
              <a:defRPr/>
            </a:pPr>
            <a:r>
              <a:rPr lang="en-GB" sz="1000" dirty="0">
                <a:solidFill>
                  <a:srgbClr val="FF0000"/>
                </a:solidFill>
              </a:rPr>
              <a:t>WINDOWS</a:t>
            </a:r>
            <a:endParaRPr lang="en-GB" sz="1000" dirty="0">
              <a:solidFill>
                <a:srgbClr val="FF0000"/>
              </a:solidFill>
              <a:latin typeface="Arial" pitchFamily="34" charset="0"/>
              <a:cs typeface="Arial" pitchFamily="34" charset="0"/>
            </a:endParaRPr>
          </a:p>
          <a:p>
            <a:pPr fontAlgn="auto">
              <a:spcBef>
                <a:spcPts val="0"/>
              </a:spcBef>
              <a:spcAft>
                <a:spcPts val="0"/>
              </a:spcAft>
              <a:defRPr/>
            </a:pPr>
            <a:r>
              <a:rPr lang="en-GB" sz="1000" dirty="0">
                <a:solidFill>
                  <a:srgbClr val="FF0000"/>
                </a:solidFill>
                <a:latin typeface="Arial" pitchFamily="34" charset="0"/>
                <a:cs typeface="Arial" pitchFamily="34" charset="0"/>
              </a:rPr>
              <a:t>CARS</a:t>
            </a:r>
            <a:endParaRPr lang="en-GB" sz="1000" u="sng" dirty="0">
              <a:solidFill>
                <a:schemeClr val="tx2">
                  <a:lumMod val="60000"/>
                  <a:lumOff val="40000"/>
                </a:schemeClr>
              </a:solidFill>
              <a:latin typeface="Arial" pitchFamily="34" charset="0"/>
              <a:cs typeface="Arial" pitchFamily="34" charset="0"/>
            </a:endParaRPr>
          </a:p>
          <a:p>
            <a:pPr fontAlgn="auto">
              <a:spcBef>
                <a:spcPts val="0"/>
              </a:spcBef>
              <a:spcAft>
                <a:spcPts val="0"/>
              </a:spcAft>
              <a:defRPr/>
            </a:pPr>
            <a:r>
              <a:rPr lang="en-GB" sz="1000" dirty="0">
                <a:solidFill>
                  <a:srgbClr val="FF0000"/>
                </a:solidFill>
              </a:rPr>
              <a:t>DOMESTIC LIGHTING</a:t>
            </a:r>
          </a:p>
          <a:p>
            <a:pPr fontAlgn="auto">
              <a:spcBef>
                <a:spcPts val="0"/>
              </a:spcBef>
              <a:spcAft>
                <a:spcPts val="0"/>
              </a:spcAft>
              <a:defRPr/>
            </a:pPr>
            <a:r>
              <a:rPr lang="en-GB" sz="1000" dirty="0">
                <a:solidFill>
                  <a:srgbClr val="FF0000"/>
                </a:solidFill>
                <a:latin typeface="Arial" pitchFamily="34" charset="0"/>
                <a:cs typeface="Arial" pitchFamily="34" charset="0"/>
              </a:rPr>
              <a:t>ELECTRIC MOTORS</a:t>
            </a:r>
          </a:p>
          <a:p>
            <a:pPr fontAlgn="auto">
              <a:spcBef>
                <a:spcPts val="0"/>
              </a:spcBef>
              <a:spcAft>
                <a:spcPts val="0"/>
              </a:spcAft>
              <a:defRPr/>
            </a:pPr>
            <a:r>
              <a:rPr lang="en-GB" sz="1000" dirty="0">
                <a:solidFill>
                  <a:srgbClr val="FF0000"/>
                </a:solidFill>
                <a:latin typeface="Arial" pitchFamily="34" charset="0"/>
                <a:cs typeface="Arial" pitchFamily="34" charset="0"/>
              </a:rPr>
              <a:t>FISH AND SHELLFISH</a:t>
            </a:r>
          </a:p>
        </p:txBody>
      </p:sp>
      <p:sp>
        <p:nvSpPr>
          <p:cNvPr id="101" name="TextBox 100"/>
          <p:cNvSpPr txBox="1"/>
          <p:nvPr/>
        </p:nvSpPr>
        <p:spPr>
          <a:xfrm>
            <a:off x="6132513" y="1733550"/>
            <a:ext cx="2703512" cy="2616200"/>
          </a:xfrm>
          <a:prstGeom prst="rect">
            <a:avLst/>
          </a:prstGeom>
          <a:solidFill>
            <a:schemeClr val="accent2">
              <a:lumMod val="20000"/>
              <a:lumOff val="80000"/>
            </a:schemeClr>
          </a:solidFill>
          <a:ln>
            <a:solidFill>
              <a:schemeClr val="accent1"/>
            </a:solidFill>
          </a:ln>
        </p:spPr>
        <p:txBody>
          <a:bodyPr>
            <a:spAutoFit/>
          </a:bodyPr>
          <a:lstStyle/>
          <a:p>
            <a:pPr fontAlgn="auto">
              <a:spcBef>
                <a:spcPts val="0"/>
              </a:spcBef>
              <a:spcAft>
                <a:spcPts val="0"/>
              </a:spcAft>
              <a:defRPr/>
            </a:pPr>
            <a:r>
              <a:rPr lang="en-GB" sz="1200" dirty="0">
                <a:latin typeface="+mn-lt"/>
              </a:rPr>
              <a:t>ACTION PLAN and Implementation</a:t>
            </a:r>
          </a:p>
          <a:p>
            <a:pPr fontAlgn="auto">
              <a:spcBef>
                <a:spcPts val="0"/>
              </a:spcBef>
              <a:spcAft>
                <a:spcPts val="0"/>
              </a:spcAft>
              <a:defRPr/>
            </a:pPr>
            <a:r>
              <a:rPr lang="en-GB" sz="1200" dirty="0">
                <a:latin typeface="+mn-lt"/>
              </a:rPr>
              <a:t>Develop a plan for improving product sustainability. </a:t>
            </a:r>
          </a:p>
          <a:p>
            <a:pPr fontAlgn="auto">
              <a:spcBef>
                <a:spcPts val="0"/>
              </a:spcBef>
              <a:spcAft>
                <a:spcPts val="0"/>
              </a:spcAft>
              <a:defRPr/>
            </a:pPr>
            <a:endParaRPr lang="en-GB" sz="1200" dirty="0">
              <a:latin typeface="+mn-lt"/>
            </a:endParaRPr>
          </a:p>
          <a:p>
            <a:pPr fontAlgn="auto">
              <a:spcBef>
                <a:spcPts val="0"/>
              </a:spcBef>
              <a:spcAft>
                <a:spcPts val="0"/>
              </a:spcAft>
              <a:defRPr/>
            </a:pPr>
            <a:r>
              <a:rPr lang="en-GB" sz="1200" dirty="0">
                <a:latin typeface="+mn-lt"/>
              </a:rPr>
              <a:t>Action plan published:</a:t>
            </a:r>
          </a:p>
          <a:p>
            <a:pPr fontAlgn="auto">
              <a:spcBef>
                <a:spcPts val="0"/>
              </a:spcBef>
              <a:spcAft>
                <a:spcPts val="0"/>
              </a:spcAft>
              <a:defRPr/>
            </a:pPr>
            <a:r>
              <a:rPr lang="en-GB" sz="1200" dirty="0">
                <a:solidFill>
                  <a:srgbClr val="FF0000"/>
                </a:solidFill>
                <a:latin typeface="+mn-lt"/>
              </a:rPr>
              <a:t>MILK – now DAIRY</a:t>
            </a:r>
          </a:p>
          <a:p>
            <a:pPr fontAlgn="auto">
              <a:spcBef>
                <a:spcPts val="0"/>
              </a:spcBef>
              <a:spcAft>
                <a:spcPts val="0"/>
              </a:spcAft>
              <a:defRPr/>
            </a:pPr>
            <a:r>
              <a:rPr lang="en-GB" sz="1200" dirty="0">
                <a:solidFill>
                  <a:srgbClr val="FF0000"/>
                </a:solidFill>
                <a:latin typeface="+mn-lt"/>
              </a:rPr>
              <a:t>CLOTHING</a:t>
            </a:r>
          </a:p>
          <a:p>
            <a:pPr fontAlgn="auto">
              <a:spcBef>
                <a:spcPts val="0"/>
              </a:spcBef>
              <a:spcAft>
                <a:spcPts val="0"/>
              </a:spcAft>
              <a:defRPr/>
            </a:pPr>
            <a:r>
              <a:rPr lang="en-GB" sz="1000" dirty="0">
                <a:solidFill>
                  <a:srgbClr val="FF0000"/>
                </a:solidFill>
              </a:rPr>
              <a:t>PLASTERBOARD</a:t>
            </a:r>
          </a:p>
          <a:p>
            <a:pPr fontAlgn="auto">
              <a:spcBef>
                <a:spcPts val="0"/>
              </a:spcBef>
              <a:spcAft>
                <a:spcPts val="0"/>
              </a:spcAft>
              <a:defRPr/>
            </a:pPr>
            <a:r>
              <a:rPr lang="en-GB" sz="1000" dirty="0">
                <a:solidFill>
                  <a:srgbClr val="FF0000"/>
                </a:solidFill>
              </a:rPr>
              <a:t>WINDOWS</a:t>
            </a:r>
          </a:p>
          <a:p>
            <a:pPr fontAlgn="auto">
              <a:spcBef>
                <a:spcPts val="0"/>
              </a:spcBef>
              <a:spcAft>
                <a:spcPts val="0"/>
              </a:spcAft>
              <a:defRPr/>
            </a:pPr>
            <a:r>
              <a:rPr lang="en-GB" sz="1200" dirty="0">
                <a:solidFill>
                  <a:srgbClr val="FF0000"/>
                </a:solidFill>
                <a:latin typeface="+mn-lt"/>
              </a:rPr>
              <a:t>WCS</a:t>
            </a:r>
          </a:p>
          <a:p>
            <a:pPr fontAlgn="auto">
              <a:spcBef>
                <a:spcPts val="0"/>
              </a:spcBef>
              <a:spcAft>
                <a:spcPts val="0"/>
              </a:spcAft>
              <a:defRPr/>
            </a:pPr>
            <a:r>
              <a:rPr lang="en-GB" sz="1200" dirty="0">
                <a:solidFill>
                  <a:srgbClr val="FF0000"/>
                </a:solidFill>
                <a:latin typeface="+mn-lt"/>
              </a:rPr>
              <a:t>ELECTRIC MOTORS</a:t>
            </a:r>
          </a:p>
          <a:p>
            <a:pPr fontAlgn="auto">
              <a:spcBef>
                <a:spcPts val="0"/>
              </a:spcBef>
              <a:spcAft>
                <a:spcPts val="0"/>
              </a:spcAft>
              <a:defRPr/>
            </a:pPr>
            <a:r>
              <a:rPr lang="en-GB" sz="1200" dirty="0">
                <a:latin typeface="+mn-lt"/>
              </a:rPr>
              <a:t>Not yet published</a:t>
            </a:r>
            <a:r>
              <a:rPr lang="en-GB" sz="1200" dirty="0">
                <a:solidFill>
                  <a:srgbClr val="FF0000"/>
                </a:solidFill>
                <a:latin typeface="+mn-lt"/>
              </a:rPr>
              <a:t>:</a:t>
            </a:r>
          </a:p>
          <a:p>
            <a:pPr fontAlgn="auto">
              <a:spcBef>
                <a:spcPts val="0"/>
              </a:spcBef>
              <a:spcAft>
                <a:spcPts val="0"/>
              </a:spcAft>
              <a:defRPr/>
            </a:pPr>
            <a:r>
              <a:rPr lang="en-GB" sz="1200" dirty="0">
                <a:solidFill>
                  <a:srgbClr val="FF0000"/>
                </a:solidFill>
                <a:latin typeface="+mn-lt"/>
              </a:rPr>
              <a:t>FISH AND SHELLFISH</a:t>
            </a:r>
          </a:p>
          <a:p>
            <a:pPr fontAlgn="auto">
              <a:spcBef>
                <a:spcPts val="0"/>
              </a:spcBef>
              <a:spcAft>
                <a:spcPts val="0"/>
              </a:spcAft>
              <a:defRPr/>
            </a:pPr>
            <a:endParaRPr lang="en-GB" sz="1200" dirty="0">
              <a:solidFill>
                <a:srgbClr val="FF0000"/>
              </a:solidFill>
              <a:latin typeface="+mn-lt"/>
            </a:endParaRPr>
          </a:p>
        </p:txBody>
      </p:sp>
      <p:sp>
        <p:nvSpPr>
          <p:cNvPr id="44" name="TextBox 43"/>
          <p:cNvSpPr txBox="1"/>
          <p:nvPr/>
        </p:nvSpPr>
        <p:spPr>
          <a:xfrm>
            <a:off x="2925763" y="1658938"/>
            <a:ext cx="2359025" cy="3600450"/>
          </a:xfrm>
          <a:prstGeom prst="rect">
            <a:avLst/>
          </a:prstGeom>
          <a:solidFill>
            <a:schemeClr val="accent2">
              <a:lumMod val="20000"/>
              <a:lumOff val="80000"/>
            </a:schemeClr>
          </a:solidFill>
          <a:ln>
            <a:solidFill>
              <a:schemeClr val="accent1"/>
            </a:solidFill>
          </a:ln>
        </p:spPr>
        <p:txBody>
          <a:bodyPr>
            <a:spAutoFit/>
          </a:bodyPr>
          <a:lstStyle/>
          <a:p>
            <a:pPr fontAlgn="auto">
              <a:spcBef>
                <a:spcPts val="0"/>
              </a:spcBef>
              <a:spcAft>
                <a:spcPts val="0"/>
              </a:spcAft>
              <a:defRPr/>
            </a:pPr>
            <a:r>
              <a:rPr lang="en-GB" sz="1200" dirty="0">
                <a:latin typeface="+mn-lt"/>
              </a:rPr>
              <a:t>ENGAGE STAKEHOLDERS </a:t>
            </a:r>
          </a:p>
          <a:p>
            <a:pPr fontAlgn="auto">
              <a:spcBef>
                <a:spcPts val="0"/>
              </a:spcBef>
              <a:spcAft>
                <a:spcPts val="0"/>
              </a:spcAft>
              <a:defRPr/>
            </a:pPr>
            <a:r>
              <a:rPr lang="en-GB" sz="1200" dirty="0">
                <a:latin typeface="+mn-lt"/>
              </a:rPr>
              <a:t>Discuss  and agree the evidence with stakeholders from across the product lifecycle</a:t>
            </a:r>
          </a:p>
          <a:p>
            <a:pPr fontAlgn="auto">
              <a:spcBef>
                <a:spcPts val="0"/>
              </a:spcBef>
              <a:spcAft>
                <a:spcPts val="0"/>
              </a:spcAft>
              <a:defRPr/>
            </a:pPr>
            <a:endParaRPr lang="en-GB" sz="1200" dirty="0">
              <a:latin typeface="+mn-lt"/>
            </a:endParaRPr>
          </a:p>
          <a:p>
            <a:pPr fontAlgn="auto">
              <a:spcBef>
                <a:spcPts val="0"/>
              </a:spcBef>
              <a:spcAft>
                <a:spcPts val="0"/>
              </a:spcAft>
              <a:defRPr/>
            </a:pPr>
            <a:r>
              <a:rPr lang="en-GB" sz="1200" dirty="0">
                <a:latin typeface="+mn-lt"/>
              </a:rPr>
              <a:t>Extensive stakeholder engagement:</a:t>
            </a:r>
          </a:p>
          <a:p>
            <a:pPr fontAlgn="auto">
              <a:spcBef>
                <a:spcPts val="0"/>
              </a:spcBef>
              <a:spcAft>
                <a:spcPts val="0"/>
              </a:spcAft>
              <a:defRPr/>
            </a:pPr>
            <a:r>
              <a:rPr lang="en-GB" sz="1200" dirty="0">
                <a:solidFill>
                  <a:srgbClr val="FF0000"/>
                </a:solidFill>
                <a:latin typeface="+mn-lt"/>
              </a:rPr>
              <a:t>MILK</a:t>
            </a:r>
          </a:p>
          <a:p>
            <a:pPr fontAlgn="auto">
              <a:spcBef>
                <a:spcPts val="0"/>
              </a:spcBef>
              <a:spcAft>
                <a:spcPts val="0"/>
              </a:spcAft>
              <a:defRPr/>
            </a:pPr>
            <a:r>
              <a:rPr lang="en-GB" sz="1200" dirty="0">
                <a:solidFill>
                  <a:srgbClr val="FF0000"/>
                </a:solidFill>
                <a:latin typeface="+mn-lt"/>
              </a:rPr>
              <a:t>CLOTHING</a:t>
            </a:r>
          </a:p>
          <a:p>
            <a:pPr fontAlgn="auto">
              <a:spcBef>
                <a:spcPts val="0"/>
              </a:spcBef>
              <a:spcAft>
                <a:spcPts val="0"/>
              </a:spcAft>
              <a:defRPr/>
            </a:pPr>
            <a:r>
              <a:rPr lang="en-GB" sz="1200" dirty="0">
                <a:solidFill>
                  <a:srgbClr val="FF0000"/>
                </a:solidFill>
                <a:latin typeface="+mn-lt"/>
              </a:rPr>
              <a:t>PLASTERBOARD</a:t>
            </a:r>
          </a:p>
          <a:p>
            <a:pPr fontAlgn="auto">
              <a:spcBef>
                <a:spcPts val="0"/>
              </a:spcBef>
              <a:spcAft>
                <a:spcPts val="0"/>
              </a:spcAft>
              <a:defRPr/>
            </a:pPr>
            <a:r>
              <a:rPr lang="en-GB" sz="1200" dirty="0">
                <a:solidFill>
                  <a:srgbClr val="FF0000"/>
                </a:solidFill>
                <a:latin typeface="+mn-lt"/>
              </a:rPr>
              <a:t>WINDOWS</a:t>
            </a:r>
          </a:p>
          <a:p>
            <a:pPr fontAlgn="auto">
              <a:spcBef>
                <a:spcPts val="0"/>
              </a:spcBef>
              <a:spcAft>
                <a:spcPts val="0"/>
              </a:spcAft>
              <a:defRPr/>
            </a:pPr>
            <a:r>
              <a:rPr lang="en-GB" sz="1200" dirty="0">
                <a:solidFill>
                  <a:srgbClr val="FF0000"/>
                </a:solidFill>
              </a:rPr>
              <a:t>FISH AND SHELLFISH</a:t>
            </a:r>
          </a:p>
          <a:p>
            <a:pPr fontAlgn="auto">
              <a:spcBef>
                <a:spcPts val="0"/>
              </a:spcBef>
              <a:spcAft>
                <a:spcPts val="0"/>
              </a:spcAft>
              <a:defRPr/>
            </a:pPr>
            <a:r>
              <a:rPr lang="en-GB" sz="1200" dirty="0">
                <a:solidFill>
                  <a:srgbClr val="FF0000"/>
                </a:solidFill>
              </a:rPr>
              <a:t>WCs</a:t>
            </a:r>
          </a:p>
          <a:p>
            <a:pPr fontAlgn="auto">
              <a:spcBef>
                <a:spcPts val="0"/>
              </a:spcBef>
              <a:spcAft>
                <a:spcPts val="0"/>
              </a:spcAft>
              <a:defRPr/>
            </a:pPr>
            <a:r>
              <a:rPr lang="en-GB" sz="1200" dirty="0">
                <a:solidFill>
                  <a:srgbClr val="FF0000"/>
                </a:solidFill>
                <a:latin typeface="+mn-lt"/>
              </a:rPr>
              <a:t>ELECTRIC MOTORS </a:t>
            </a:r>
          </a:p>
          <a:p>
            <a:pPr fontAlgn="auto">
              <a:spcBef>
                <a:spcPts val="0"/>
              </a:spcBef>
              <a:spcAft>
                <a:spcPts val="0"/>
              </a:spcAft>
              <a:defRPr/>
            </a:pPr>
            <a:r>
              <a:rPr lang="en-GB" sz="1200" dirty="0">
                <a:latin typeface="+mn-lt"/>
              </a:rPr>
              <a:t>Initial stakeholder engagement </a:t>
            </a:r>
          </a:p>
          <a:p>
            <a:pPr fontAlgn="auto">
              <a:spcBef>
                <a:spcPts val="0"/>
              </a:spcBef>
              <a:spcAft>
                <a:spcPts val="0"/>
              </a:spcAft>
              <a:defRPr/>
            </a:pPr>
            <a:r>
              <a:rPr lang="en-GB" sz="1200" dirty="0">
                <a:latin typeface="+mn-lt"/>
              </a:rPr>
              <a:t>but no </a:t>
            </a:r>
            <a:r>
              <a:rPr lang="en-GB" sz="1200" dirty="0" err="1">
                <a:latin typeface="+mn-lt"/>
              </a:rPr>
              <a:t>furtther</a:t>
            </a:r>
            <a:r>
              <a:rPr lang="en-GB" sz="1200" dirty="0">
                <a:latin typeface="+mn-lt"/>
              </a:rPr>
              <a:t> action:</a:t>
            </a:r>
          </a:p>
          <a:p>
            <a:pPr fontAlgn="auto">
              <a:spcBef>
                <a:spcPts val="0"/>
              </a:spcBef>
              <a:spcAft>
                <a:spcPts val="0"/>
              </a:spcAft>
              <a:defRPr/>
            </a:pPr>
            <a:r>
              <a:rPr lang="en-GB" sz="1200" dirty="0">
                <a:solidFill>
                  <a:srgbClr val="FF0000"/>
                </a:solidFill>
                <a:latin typeface="+mn-lt"/>
              </a:rPr>
              <a:t>TVs </a:t>
            </a:r>
          </a:p>
          <a:p>
            <a:pPr fontAlgn="auto">
              <a:spcBef>
                <a:spcPts val="0"/>
              </a:spcBef>
              <a:spcAft>
                <a:spcPts val="0"/>
              </a:spcAft>
              <a:defRPr/>
            </a:pPr>
            <a:r>
              <a:rPr lang="en-GB" sz="1200" dirty="0">
                <a:solidFill>
                  <a:srgbClr val="FF0000"/>
                </a:solidFill>
                <a:latin typeface="+mn-lt"/>
              </a:rPr>
              <a:t>CARS </a:t>
            </a:r>
          </a:p>
          <a:p>
            <a:pPr fontAlgn="auto">
              <a:spcBef>
                <a:spcPts val="0"/>
              </a:spcBef>
              <a:spcAft>
                <a:spcPts val="0"/>
              </a:spcAft>
              <a:defRPr/>
            </a:pPr>
            <a:r>
              <a:rPr lang="en-GB" sz="1200" dirty="0">
                <a:solidFill>
                  <a:srgbClr val="FF0000"/>
                </a:solidFill>
                <a:latin typeface="+mn-lt"/>
              </a:rPr>
              <a:t>DOMESTIC LIGHTING</a:t>
            </a:r>
          </a:p>
        </p:txBody>
      </p:sp>
      <p:pic>
        <p:nvPicPr>
          <p:cNvPr id="2054" name="Picture 4" descr="http://blogs.voices.com/voxdaily/group-of-people-talking.jpg"/>
          <p:cNvPicPr>
            <a:picLocks noChangeAspect="1" noChangeArrowheads="1"/>
          </p:cNvPicPr>
          <p:nvPr/>
        </p:nvPicPr>
        <p:blipFill>
          <a:blip r:embed="rId4" cstate="print"/>
          <a:srcRect/>
          <a:stretch>
            <a:fillRect/>
          </a:stretch>
        </p:blipFill>
        <p:spPr bwMode="auto">
          <a:xfrm>
            <a:off x="3487738" y="5476875"/>
            <a:ext cx="1833562" cy="1071563"/>
          </a:xfrm>
          <a:prstGeom prst="rect">
            <a:avLst/>
          </a:prstGeom>
          <a:noFill/>
          <a:ln w="9525">
            <a:noFill/>
            <a:miter lim="800000"/>
            <a:headEnd/>
            <a:tailEnd/>
          </a:ln>
        </p:spPr>
      </p:pic>
      <p:pic>
        <p:nvPicPr>
          <p:cNvPr id="2055" name="Picture 14" descr="http://tbn0.google.com/images?q=tbn:KTDpPke5q0Et9M:http://school.discoveryeducation.com/clipart/images/look---.gif">
            <a:hlinkClick r:id="rId5"/>
          </p:cNvPr>
          <p:cNvPicPr>
            <a:picLocks noChangeAspect="1" noChangeArrowheads="1"/>
          </p:cNvPicPr>
          <p:nvPr/>
        </p:nvPicPr>
        <p:blipFill>
          <a:blip r:embed="rId6" cstate="print"/>
          <a:srcRect/>
          <a:stretch>
            <a:fillRect/>
          </a:stretch>
        </p:blipFill>
        <p:spPr bwMode="auto">
          <a:xfrm>
            <a:off x="428625" y="5310188"/>
            <a:ext cx="1357313" cy="1357312"/>
          </a:xfrm>
          <a:prstGeom prst="rect">
            <a:avLst/>
          </a:prstGeom>
          <a:noFill/>
          <a:ln w="9525">
            <a:noFill/>
            <a:miter lim="800000"/>
            <a:headEnd/>
            <a:tailEnd/>
          </a:ln>
        </p:spPr>
      </p:pic>
      <p:sp>
        <p:nvSpPr>
          <p:cNvPr id="2056" name="Rectangle 19"/>
          <p:cNvSpPr>
            <a:spLocks noChangeArrowheads="1"/>
          </p:cNvSpPr>
          <p:nvPr/>
        </p:nvSpPr>
        <p:spPr bwMode="auto">
          <a:xfrm>
            <a:off x="0" y="-269875"/>
            <a:ext cx="8440738" cy="1600200"/>
          </a:xfrm>
          <a:prstGeom prst="rect">
            <a:avLst/>
          </a:prstGeom>
          <a:solidFill>
            <a:srgbClr val="929309"/>
          </a:solidFill>
          <a:ln w="9525">
            <a:noFill/>
            <a:miter lim="800000"/>
            <a:headEnd/>
            <a:tailEnd/>
          </a:ln>
        </p:spPr>
        <p:txBody>
          <a:bodyPr wrap="none" anchor="ctr"/>
          <a:lstStyle/>
          <a:p>
            <a:endParaRPr lang="en-GB"/>
          </a:p>
        </p:txBody>
      </p:sp>
      <p:pic>
        <p:nvPicPr>
          <p:cNvPr id="2057" name="Picture 20" descr="Defra-LogoU-GreenKey-copy"/>
          <p:cNvPicPr>
            <a:picLocks noChangeAspect="1" noChangeArrowheads="1"/>
          </p:cNvPicPr>
          <p:nvPr/>
        </p:nvPicPr>
        <p:blipFill>
          <a:blip r:embed="rId7" cstate="print"/>
          <a:srcRect/>
          <a:stretch>
            <a:fillRect/>
          </a:stretch>
        </p:blipFill>
        <p:spPr bwMode="auto">
          <a:xfrm>
            <a:off x="7235825" y="-257175"/>
            <a:ext cx="1908175" cy="1582738"/>
          </a:xfrm>
          <a:prstGeom prst="rect">
            <a:avLst/>
          </a:prstGeom>
          <a:noFill/>
          <a:ln w="9525">
            <a:noFill/>
            <a:miter lim="800000"/>
            <a:headEnd/>
            <a:tailEnd/>
          </a:ln>
        </p:spPr>
      </p:pic>
      <p:sp>
        <p:nvSpPr>
          <p:cNvPr id="2058" name="Rectangle 13"/>
          <p:cNvSpPr>
            <a:spLocks noChangeArrowheads="1"/>
          </p:cNvSpPr>
          <p:nvPr/>
        </p:nvSpPr>
        <p:spPr bwMode="auto">
          <a:xfrm>
            <a:off x="0" y="908050"/>
            <a:ext cx="6902450" cy="369888"/>
          </a:xfrm>
          <a:prstGeom prst="rect">
            <a:avLst/>
          </a:prstGeom>
          <a:noFill/>
          <a:ln w="9525">
            <a:noFill/>
            <a:miter lim="800000"/>
            <a:headEnd/>
            <a:tailEnd/>
          </a:ln>
        </p:spPr>
        <p:txBody>
          <a:bodyPr>
            <a:spAutoFit/>
          </a:bodyPr>
          <a:lstStyle/>
          <a:p>
            <a:r>
              <a:rPr lang="en-GB"/>
              <a:t>http://defra.gov.uk/environment/consumerprod/products/index.htm</a:t>
            </a:r>
          </a:p>
        </p:txBody>
      </p:sp>
      <p:sp>
        <p:nvSpPr>
          <p:cNvPr id="19" name="TextBox 18"/>
          <p:cNvSpPr txBox="1"/>
          <p:nvPr/>
        </p:nvSpPr>
        <p:spPr>
          <a:xfrm>
            <a:off x="0" y="0"/>
            <a:ext cx="7235825" cy="954088"/>
          </a:xfrm>
          <a:prstGeom prst="rect">
            <a:avLst/>
          </a:prstGeom>
          <a:noFill/>
        </p:spPr>
        <p:txBody>
          <a:bodyPr>
            <a:spAutoFit/>
          </a:bodyPr>
          <a:lstStyle/>
          <a:p>
            <a:pPr algn="ctr">
              <a:defRPr/>
            </a:pPr>
            <a:r>
              <a:rPr lang="en-GB" sz="2800" i="1" dirty="0">
                <a:latin typeface="+mj-lt"/>
              </a:rPr>
              <a:t>Voluntary action with business:  </a:t>
            </a:r>
          </a:p>
          <a:p>
            <a:pPr algn="ctr">
              <a:defRPr/>
            </a:pPr>
            <a:r>
              <a:rPr lang="en-GB" sz="2800" i="1" dirty="0">
                <a:latin typeface="+mj-lt"/>
              </a:rPr>
              <a:t>Roadmaps, responsibility deals</a:t>
            </a:r>
          </a:p>
        </p:txBody>
      </p:sp>
      <p:graphicFrame>
        <p:nvGraphicFramePr>
          <p:cNvPr id="2050" name="Object 12"/>
          <p:cNvGraphicFramePr>
            <a:graphicFrameLocks noChangeAspect="1"/>
          </p:cNvGraphicFramePr>
          <p:nvPr/>
        </p:nvGraphicFramePr>
        <p:xfrm>
          <a:off x="6540500" y="4448175"/>
          <a:ext cx="1354138" cy="2171700"/>
        </p:xfrm>
        <a:graphic>
          <a:graphicData uri="http://schemas.openxmlformats.org/presentationml/2006/ole">
            <p:oleObj spid="_x0000_s2050" name="Bitmap Image" r:id="rId8" imgW="1467055" imgH="2172003" progId="PBrush">
              <p:embed/>
            </p:oleObj>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ctrTitle"/>
          </p:nvPr>
        </p:nvSpPr>
        <p:spPr>
          <a:xfrm>
            <a:off x="611188" y="333375"/>
            <a:ext cx="7772400" cy="719138"/>
          </a:xfrm>
          <a:noFill/>
        </p:spPr>
        <p:txBody>
          <a:bodyPr/>
          <a:lstStyle/>
          <a:p>
            <a:pPr eaLnBrk="1" hangingPunct="1"/>
            <a:r>
              <a:rPr lang="en-GB" sz="4000" smtClean="0"/>
              <a:t>Product Lifetimes Study</a:t>
            </a:r>
          </a:p>
        </p:txBody>
      </p:sp>
      <p:sp>
        <p:nvSpPr>
          <p:cNvPr id="3" name="Subtitle 2"/>
          <p:cNvSpPr>
            <a:spLocks noGrp="1"/>
          </p:cNvSpPr>
          <p:nvPr>
            <p:ph type="subTitle" idx="1"/>
          </p:nvPr>
        </p:nvSpPr>
        <p:spPr>
          <a:xfrm>
            <a:off x="395288" y="1628775"/>
            <a:ext cx="8389937" cy="3887788"/>
          </a:xfrm>
        </p:spPr>
        <p:txBody>
          <a:bodyPr rtlCol="0">
            <a:normAutofit fontScale="40000" lnSpcReduction="20000"/>
          </a:bodyPr>
          <a:lstStyle/>
          <a:p>
            <a:pPr eaLnBrk="1" hangingPunct="1">
              <a:defRPr/>
            </a:pPr>
            <a:r>
              <a:rPr lang="en-GB" sz="6200" dirty="0" smtClean="0"/>
              <a:t>Project looked at:</a:t>
            </a:r>
          </a:p>
          <a:p>
            <a:pPr eaLnBrk="1" hangingPunct="1">
              <a:buFont typeface="Arial" pitchFamily="34" charset="0"/>
              <a:buChar char="•"/>
              <a:defRPr/>
            </a:pPr>
            <a:r>
              <a:rPr lang="en-GB" sz="6200" i="1" dirty="0" smtClean="0"/>
              <a:t>Environment:</a:t>
            </a:r>
            <a:r>
              <a:rPr lang="en-GB" sz="6200" dirty="0" smtClean="0"/>
              <a:t> Whether longer product lifetimes would be better for the environment</a:t>
            </a:r>
          </a:p>
          <a:p>
            <a:pPr eaLnBrk="1" hangingPunct="1">
              <a:buFont typeface="Arial" pitchFamily="34" charset="0"/>
              <a:buChar char="•"/>
              <a:defRPr/>
            </a:pPr>
            <a:r>
              <a:rPr lang="en-GB" sz="6200" i="1" dirty="0" smtClean="0"/>
              <a:t>Social:</a:t>
            </a:r>
            <a:r>
              <a:rPr lang="en-GB" sz="6200" dirty="0" smtClean="0"/>
              <a:t> Consumer attitudes and behaviours to product lifetimes</a:t>
            </a:r>
          </a:p>
          <a:p>
            <a:pPr eaLnBrk="1" hangingPunct="1">
              <a:buFont typeface="Arial" pitchFamily="34" charset="0"/>
              <a:buChar char="•"/>
              <a:defRPr/>
            </a:pPr>
            <a:r>
              <a:rPr lang="en-GB" sz="6200" i="1" dirty="0" smtClean="0"/>
              <a:t>Economic:</a:t>
            </a:r>
            <a:r>
              <a:rPr lang="en-GB" sz="6200" dirty="0" smtClean="0"/>
              <a:t> The costs and benefits of longer product lifetimes, and where they would fall</a:t>
            </a:r>
          </a:p>
          <a:p>
            <a:pPr eaLnBrk="1" hangingPunct="1">
              <a:buFont typeface="Arial" pitchFamily="34" charset="0"/>
              <a:buChar char="•"/>
              <a:defRPr/>
            </a:pPr>
            <a:r>
              <a:rPr lang="en-GB" sz="6200" i="1" dirty="0" smtClean="0"/>
              <a:t>Possible actions and next steps</a:t>
            </a:r>
          </a:p>
          <a:p>
            <a:pPr eaLnBrk="1" fontAlgn="auto" hangingPunct="1">
              <a:spcAft>
                <a:spcPts val="0"/>
              </a:spcAft>
              <a:buFont typeface="Arial" pitchFamily="34" charset="0"/>
              <a:buNone/>
              <a:defRPr/>
            </a:pPr>
            <a:endParaRPr lang="en-GB" dirty="0" smtClean="0"/>
          </a:p>
        </p:txBody>
      </p:sp>
      <p:pic>
        <p:nvPicPr>
          <p:cNvPr id="78852" name="Picture 10" descr="weee man"/>
          <p:cNvPicPr>
            <a:picLocks noChangeAspect="1" noChangeArrowheads="1"/>
          </p:cNvPicPr>
          <p:nvPr/>
        </p:nvPicPr>
        <p:blipFill>
          <a:blip r:embed="rId2" cstate="print"/>
          <a:srcRect/>
          <a:stretch>
            <a:fillRect/>
          </a:stretch>
        </p:blipFill>
        <p:spPr bwMode="auto">
          <a:xfrm>
            <a:off x="5508625" y="4506913"/>
            <a:ext cx="3635375" cy="23510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6"/>
          <p:cNvGraphicFramePr>
            <a:graphicFrameLocks noGrp="1"/>
          </p:cNvGraphicFramePr>
          <p:nvPr>
            <p:ph idx="1"/>
          </p:nvPr>
        </p:nvGraphicFramePr>
        <p:xfrm>
          <a:off x="1692275" y="2133600"/>
          <a:ext cx="6624638" cy="4537075"/>
        </p:xfrm>
        <a:graphic>
          <a:graphicData uri="http://schemas.openxmlformats.org/drawingml/2006/table">
            <a:tbl>
              <a:tblPr firstRow="1" bandRow="1">
                <a:tableStyleId>{5C22544A-7EE6-4342-B048-85BDC9FD1C3A}</a:tableStyleId>
              </a:tblPr>
              <a:tblGrid>
                <a:gridCol w="3312368"/>
                <a:gridCol w="3312368"/>
              </a:tblGrid>
              <a:tr h="2268252">
                <a:tc>
                  <a:txBody>
                    <a:bodyPr/>
                    <a:lstStyle/>
                    <a:p>
                      <a:endParaRPr lang="en-GB" dirty="0"/>
                    </a:p>
                  </a:txBody>
                  <a:tcPr>
                    <a:solidFill>
                      <a:srgbClr val="858C26"/>
                    </a:solidFill>
                  </a:tcPr>
                </a:tc>
                <a:tc>
                  <a:txBody>
                    <a:bodyPr/>
                    <a:lstStyle/>
                    <a:p>
                      <a:endParaRPr lang="en-GB" dirty="0"/>
                    </a:p>
                  </a:txBody>
                  <a:tcPr>
                    <a:solidFill>
                      <a:srgbClr val="858C26"/>
                    </a:solidFill>
                  </a:tcPr>
                </a:tc>
              </a:tr>
              <a:tr h="2268252">
                <a:tc>
                  <a:txBody>
                    <a:bodyPr/>
                    <a:lstStyle/>
                    <a:p>
                      <a:endParaRPr lang="en-GB" dirty="0"/>
                    </a:p>
                  </a:txBody>
                  <a:tcPr/>
                </a:tc>
                <a:tc>
                  <a:txBody>
                    <a:bodyPr/>
                    <a:lstStyle/>
                    <a:p>
                      <a:endParaRPr lang="en-GB" dirty="0"/>
                    </a:p>
                  </a:txBody>
                  <a:tcPr/>
                </a:tc>
              </a:tr>
            </a:tbl>
          </a:graphicData>
        </a:graphic>
      </p:graphicFrame>
      <p:sp>
        <p:nvSpPr>
          <p:cNvPr id="57346" name="Rectangle 2"/>
          <p:cNvSpPr>
            <a:spLocks noGrp="1" noChangeArrowheads="1"/>
          </p:cNvSpPr>
          <p:nvPr>
            <p:ph type="title"/>
          </p:nvPr>
        </p:nvSpPr>
        <p:spPr>
          <a:xfrm>
            <a:off x="0" y="0"/>
            <a:ext cx="9144000" cy="692150"/>
          </a:xfrm>
          <a:solidFill>
            <a:srgbClr val="858C26"/>
          </a:solidFill>
        </p:spPr>
        <p:txBody>
          <a:bodyPr rtlCol="0">
            <a:normAutofit fontScale="90000"/>
          </a:bodyPr>
          <a:lstStyle/>
          <a:p>
            <a:pPr eaLnBrk="1" fontAlgn="auto" hangingPunct="1">
              <a:spcAft>
                <a:spcPts val="0"/>
              </a:spcAft>
              <a:defRPr/>
            </a:pPr>
            <a:r>
              <a:rPr lang="en-GB" dirty="0" smtClean="0"/>
              <a:t>The environmental case</a:t>
            </a:r>
          </a:p>
        </p:txBody>
      </p:sp>
      <p:pic>
        <p:nvPicPr>
          <p:cNvPr id="79886" name="Picture 4" descr="Washing Machine"/>
          <p:cNvPicPr>
            <a:picLocks noChangeAspect="1" noChangeArrowheads="1"/>
          </p:cNvPicPr>
          <p:nvPr/>
        </p:nvPicPr>
        <p:blipFill>
          <a:blip r:embed="rId2" cstate="print"/>
          <a:srcRect/>
          <a:stretch>
            <a:fillRect/>
          </a:stretch>
        </p:blipFill>
        <p:spPr bwMode="auto">
          <a:xfrm>
            <a:off x="6732588" y="4941888"/>
            <a:ext cx="1081087" cy="1465262"/>
          </a:xfrm>
          <a:prstGeom prst="rect">
            <a:avLst/>
          </a:prstGeom>
          <a:noFill/>
          <a:ln w="9525">
            <a:noFill/>
            <a:miter lim="800000"/>
            <a:headEnd/>
            <a:tailEnd/>
          </a:ln>
        </p:spPr>
      </p:pic>
      <p:pic>
        <p:nvPicPr>
          <p:cNvPr id="79887" name="Picture 5" descr="carpets"/>
          <p:cNvPicPr>
            <a:picLocks noChangeAspect="1" noChangeArrowheads="1"/>
          </p:cNvPicPr>
          <p:nvPr/>
        </p:nvPicPr>
        <p:blipFill>
          <a:blip r:embed="rId3" cstate="print"/>
          <a:srcRect/>
          <a:stretch>
            <a:fillRect/>
          </a:stretch>
        </p:blipFill>
        <p:spPr bwMode="auto">
          <a:xfrm>
            <a:off x="1835150" y="5589588"/>
            <a:ext cx="1524000" cy="950912"/>
          </a:xfrm>
          <a:prstGeom prst="rect">
            <a:avLst/>
          </a:prstGeom>
          <a:noFill/>
          <a:ln w="9525">
            <a:noFill/>
            <a:miter lim="800000"/>
            <a:headEnd/>
            <a:tailEnd/>
          </a:ln>
        </p:spPr>
      </p:pic>
      <p:pic>
        <p:nvPicPr>
          <p:cNvPr id="79888" name="Picture 6" descr="laptop"/>
          <p:cNvPicPr>
            <a:picLocks noChangeAspect="1" noChangeArrowheads="1"/>
          </p:cNvPicPr>
          <p:nvPr/>
        </p:nvPicPr>
        <p:blipFill>
          <a:blip r:embed="rId4" cstate="print"/>
          <a:srcRect/>
          <a:stretch>
            <a:fillRect/>
          </a:stretch>
        </p:blipFill>
        <p:spPr bwMode="auto">
          <a:xfrm>
            <a:off x="6804025" y="2276475"/>
            <a:ext cx="1379538" cy="1008063"/>
          </a:xfrm>
          <a:prstGeom prst="rect">
            <a:avLst/>
          </a:prstGeom>
          <a:noFill/>
          <a:ln w="9525">
            <a:noFill/>
            <a:miter lim="800000"/>
            <a:headEnd/>
            <a:tailEnd/>
          </a:ln>
        </p:spPr>
      </p:pic>
      <p:pic>
        <p:nvPicPr>
          <p:cNvPr id="79889" name="Picture 7" descr="mobile phone"/>
          <p:cNvPicPr>
            <a:picLocks noChangeAspect="1" noChangeArrowheads="1"/>
          </p:cNvPicPr>
          <p:nvPr/>
        </p:nvPicPr>
        <p:blipFill>
          <a:blip r:embed="rId5" cstate="print"/>
          <a:srcRect/>
          <a:stretch>
            <a:fillRect/>
          </a:stretch>
        </p:blipFill>
        <p:spPr bwMode="auto">
          <a:xfrm>
            <a:off x="5219700" y="2276475"/>
            <a:ext cx="1295400" cy="919163"/>
          </a:xfrm>
          <a:prstGeom prst="rect">
            <a:avLst/>
          </a:prstGeom>
          <a:noFill/>
          <a:ln w="9525">
            <a:noFill/>
            <a:miter lim="800000"/>
            <a:headEnd/>
            <a:tailEnd/>
          </a:ln>
        </p:spPr>
      </p:pic>
      <p:pic>
        <p:nvPicPr>
          <p:cNvPr id="79890" name="Picture 8" descr="printer"/>
          <p:cNvPicPr>
            <a:picLocks noChangeAspect="1" noChangeArrowheads="1"/>
          </p:cNvPicPr>
          <p:nvPr/>
        </p:nvPicPr>
        <p:blipFill>
          <a:blip r:embed="rId6" cstate="print"/>
          <a:srcRect/>
          <a:stretch>
            <a:fillRect/>
          </a:stretch>
        </p:blipFill>
        <p:spPr bwMode="auto">
          <a:xfrm>
            <a:off x="5940425" y="3429000"/>
            <a:ext cx="1296988" cy="793750"/>
          </a:xfrm>
          <a:prstGeom prst="rect">
            <a:avLst/>
          </a:prstGeom>
          <a:noFill/>
          <a:ln w="9525">
            <a:noFill/>
            <a:miter lim="800000"/>
            <a:headEnd/>
            <a:tailEnd/>
          </a:ln>
        </p:spPr>
      </p:pic>
      <p:pic>
        <p:nvPicPr>
          <p:cNvPr id="79891" name="Picture 9" descr="sofa"/>
          <p:cNvPicPr>
            <a:picLocks noChangeAspect="1" noChangeArrowheads="1"/>
          </p:cNvPicPr>
          <p:nvPr/>
        </p:nvPicPr>
        <p:blipFill>
          <a:blip r:embed="rId7" cstate="print"/>
          <a:srcRect/>
          <a:stretch>
            <a:fillRect/>
          </a:stretch>
        </p:blipFill>
        <p:spPr bwMode="auto">
          <a:xfrm>
            <a:off x="3492500" y="5589588"/>
            <a:ext cx="1368425" cy="989012"/>
          </a:xfrm>
          <a:prstGeom prst="rect">
            <a:avLst/>
          </a:prstGeom>
          <a:noFill/>
          <a:ln w="9525">
            <a:noFill/>
            <a:miter lim="800000"/>
            <a:headEnd/>
            <a:tailEnd/>
          </a:ln>
        </p:spPr>
      </p:pic>
      <p:pic>
        <p:nvPicPr>
          <p:cNvPr id="79892" name="Picture 10" descr="t shirt"/>
          <p:cNvPicPr>
            <a:picLocks noChangeAspect="1" noChangeArrowheads="1"/>
          </p:cNvPicPr>
          <p:nvPr/>
        </p:nvPicPr>
        <p:blipFill>
          <a:blip r:embed="rId8" cstate="print"/>
          <a:srcRect/>
          <a:stretch>
            <a:fillRect/>
          </a:stretch>
        </p:blipFill>
        <p:spPr bwMode="auto">
          <a:xfrm>
            <a:off x="3348038" y="4508500"/>
            <a:ext cx="1452562" cy="969963"/>
          </a:xfrm>
          <a:prstGeom prst="rect">
            <a:avLst/>
          </a:prstGeom>
          <a:noFill/>
          <a:ln w="9525">
            <a:noFill/>
            <a:miter lim="800000"/>
            <a:headEnd/>
            <a:tailEnd/>
          </a:ln>
        </p:spPr>
      </p:pic>
      <p:pic>
        <p:nvPicPr>
          <p:cNvPr id="79893" name="Picture 11" descr="tiles"/>
          <p:cNvPicPr>
            <a:picLocks noChangeAspect="1" noChangeArrowheads="1"/>
          </p:cNvPicPr>
          <p:nvPr/>
        </p:nvPicPr>
        <p:blipFill>
          <a:blip r:embed="rId9" cstate="print"/>
          <a:srcRect/>
          <a:stretch>
            <a:fillRect/>
          </a:stretch>
        </p:blipFill>
        <p:spPr bwMode="auto">
          <a:xfrm>
            <a:off x="1835150" y="4508500"/>
            <a:ext cx="1381125" cy="989013"/>
          </a:xfrm>
          <a:prstGeom prst="rect">
            <a:avLst/>
          </a:prstGeom>
          <a:noFill/>
          <a:ln w="9525">
            <a:noFill/>
            <a:miter lim="800000"/>
            <a:headEnd/>
            <a:tailEnd/>
          </a:ln>
        </p:spPr>
      </p:pic>
      <p:pic>
        <p:nvPicPr>
          <p:cNvPr id="79894" name="Picture 12" descr="toaster"/>
          <p:cNvPicPr>
            <a:picLocks noChangeAspect="1" noChangeArrowheads="1"/>
          </p:cNvPicPr>
          <p:nvPr/>
        </p:nvPicPr>
        <p:blipFill>
          <a:blip r:embed="rId10" cstate="print"/>
          <a:srcRect/>
          <a:stretch>
            <a:fillRect/>
          </a:stretch>
        </p:blipFill>
        <p:spPr bwMode="auto">
          <a:xfrm>
            <a:off x="5148263" y="5157788"/>
            <a:ext cx="1403350" cy="936625"/>
          </a:xfrm>
          <a:prstGeom prst="rect">
            <a:avLst/>
          </a:prstGeom>
          <a:noFill/>
          <a:ln w="9525">
            <a:noFill/>
            <a:miter lim="800000"/>
            <a:headEnd/>
            <a:tailEnd/>
          </a:ln>
        </p:spPr>
      </p:pic>
      <p:sp>
        <p:nvSpPr>
          <p:cNvPr id="79895" name="Text Box 15"/>
          <p:cNvSpPr txBox="1">
            <a:spLocks noChangeArrowheads="1"/>
          </p:cNvSpPr>
          <p:nvPr/>
        </p:nvSpPr>
        <p:spPr bwMode="auto">
          <a:xfrm>
            <a:off x="5867400" y="1844675"/>
            <a:ext cx="1728788" cy="338138"/>
          </a:xfrm>
          <a:prstGeom prst="rect">
            <a:avLst/>
          </a:prstGeom>
          <a:noFill/>
          <a:ln w="38100" algn="ctr">
            <a:noFill/>
            <a:miter lim="800000"/>
            <a:headEnd/>
            <a:tailEnd/>
          </a:ln>
        </p:spPr>
        <p:txBody>
          <a:bodyPr>
            <a:spAutoFit/>
          </a:bodyPr>
          <a:lstStyle/>
          <a:p>
            <a:pPr>
              <a:spcBef>
                <a:spcPct val="50000"/>
              </a:spcBef>
            </a:pPr>
            <a:r>
              <a:rPr lang="en-GB" sz="1600" b="1">
                <a:solidFill>
                  <a:srgbClr val="000000"/>
                </a:solidFill>
              </a:rPr>
              <a:t>Energy Using</a:t>
            </a:r>
          </a:p>
        </p:txBody>
      </p:sp>
      <p:sp>
        <p:nvSpPr>
          <p:cNvPr id="79896" name="Text Box 16"/>
          <p:cNvSpPr txBox="1">
            <a:spLocks noChangeArrowheads="1"/>
          </p:cNvSpPr>
          <p:nvPr/>
        </p:nvSpPr>
        <p:spPr bwMode="auto">
          <a:xfrm>
            <a:off x="2411413" y="1844675"/>
            <a:ext cx="2089150" cy="338138"/>
          </a:xfrm>
          <a:prstGeom prst="rect">
            <a:avLst/>
          </a:prstGeom>
          <a:noFill/>
          <a:ln w="38100" algn="ctr">
            <a:noFill/>
            <a:miter lim="800000"/>
            <a:headEnd/>
            <a:tailEnd/>
          </a:ln>
        </p:spPr>
        <p:txBody>
          <a:bodyPr>
            <a:spAutoFit/>
          </a:bodyPr>
          <a:lstStyle/>
          <a:p>
            <a:pPr>
              <a:spcBef>
                <a:spcPct val="50000"/>
              </a:spcBef>
            </a:pPr>
            <a:r>
              <a:rPr lang="en-GB" sz="1600" b="1">
                <a:solidFill>
                  <a:srgbClr val="000000"/>
                </a:solidFill>
              </a:rPr>
              <a:t>Non- Energy Using</a:t>
            </a:r>
          </a:p>
        </p:txBody>
      </p:sp>
      <p:sp>
        <p:nvSpPr>
          <p:cNvPr id="79897" name="Text Box 20"/>
          <p:cNvSpPr txBox="1">
            <a:spLocks noChangeArrowheads="1"/>
          </p:cNvSpPr>
          <p:nvPr/>
        </p:nvSpPr>
        <p:spPr bwMode="auto">
          <a:xfrm>
            <a:off x="179388" y="5084763"/>
            <a:ext cx="1584325" cy="585787"/>
          </a:xfrm>
          <a:prstGeom prst="rect">
            <a:avLst/>
          </a:prstGeom>
          <a:noFill/>
          <a:ln w="38100" algn="ctr">
            <a:noFill/>
            <a:miter lim="800000"/>
            <a:headEnd/>
            <a:tailEnd/>
          </a:ln>
        </p:spPr>
        <p:txBody>
          <a:bodyPr>
            <a:spAutoFit/>
          </a:bodyPr>
          <a:lstStyle/>
          <a:p>
            <a:pPr>
              <a:spcBef>
                <a:spcPct val="50000"/>
              </a:spcBef>
            </a:pPr>
            <a:r>
              <a:rPr lang="en-GB" sz="1600" b="1">
                <a:solidFill>
                  <a:srgbClr val="000000"/>
                </a:solidFill>
              </a:rPr>
              <a:t>Slower innovation</a:t>
            </a:r>
          </a:p>
        </p:txBody>
      </p:sp>
      <p:sp>
        <p:nvSpPr>
          <p:cNvPr id="79898" name="Text Box 21"/>
          <p:cNvSpPr txBox="1">
            <a:spLocks noChangeArrowheads="1"/>
          </p:cNvSpPr>
          <p:nvPr/>
        </p:nvSpPr>
        <p:spPr bwMode="auto">
          <a:xfrm>
            <a:off x="250825" y="2708275"/>
            <a:ext cx="1368425" cy="585788"/>
          </a:xfrm>
          <a:prstGeom prst="rect">
            <a:avLst/>
          </a:prstGeom>
          <a:noFill/>
          <a:ln w="38100" algn="ctr">
            <a:noFill/>
            <a:miter lim="800000"/>
            <a:headEnd/>
            <a:tailEnd/>
          </a:ln>
        </p:spPr>
        <p:txBody>
          <a:bodyPr>
            <a:spAutoFit/>
          </a:bodyPr>
          <a:lstStyle/>
          <a:p>
            <a:pPr>
              <a:spcBef>
                <a:spcPct val="50000"/>
              </a:spcBef>
            </a:pPr>
            <a:r>
              <a:rPr lang="en-GB" sz="1600" b="1">
                <a:solidFill>
                  <a:srgbClr val="000000"/>
                </a:solidFill>
              </a:rPr>
              <a:t>Faster innovation</a:t>
            </a:r>
          </a:p>
        </p:txBody>
      </p:sp>
      <p:sp>
        <p:nvSpPr>
          <p:cNvPr id="79899" name="TextBox 22"/>
          <p:cNvSpPr txBox="1">
            <a:spLocks noChangeArrowheads="1"/>
          </p:cNvSpPr>
          <p:nvPr/>
        </p:nvSpPr>
        <p:spPr bwMode="auto">
          <a:xfrm>
            <a:off x="179388" y="620713"/>
            <a:ext cx="8640762" cy="1477962"/>
          </a:xfrm>
          <a:prstGeom prst="rect">
            <a:avLst/>
          </a:prstGeom>
          <a:noFill/>
          <a:ln w="9525">
            <a:noFill/>
            <a:miter lim="800000"/>
            <a:headEnd/>
            <a:tailEnd/>
          </a:ln>
        </p:spPr>
        <p:txBody>
          <a:bodyPr>
            <a:spAutoFit/>
          </a:bodyPr>
          <a:lstStyle/>
          <a:p>
            <a:r>
              <a:rPr lang="en-GB">
                <a:solidFill>
                  <a:srgbClr val="000000"/>
                </a:solidFill>
              </a:rPr>
              <a:t>The longer a product lasts, the greater the time over which the “whole lifecycle” impacts are spread, and hence the less significant these impacts will be. </a:t>
            </a:r>
          </a:p>
          <a:p>
            <a:r>
              <a:rPr lang="en-GB">
                <a:solidFill>
                  <a:srgbClr val="000000"/>
                </a:solidFill>
              </a:rPr>
              <a:t>But older products can be less efficient than more modern versions. </a:t>
            </a:r>
          </a:p>
          <a:p>
            <a:r>
              <a:rPr lang="en-GB">
                <a:solidFill>
                  <a:srgbClr val="000000"/>
                </a:solidFill>
              </a:rPr>
              <a:t>So the study modelled impacts for 9 sample products:</a:t>
            </a:r>
          </a:p>
          <a:p>
            <a:endParaRPr lang="en-GB">
              <a:solidFill>
                <a:srgbClr val="000000"/>
              </a:solidFill>
              <a:latin typeface="Calibri"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0"/>
            <a:ext cx="7715250" cy="908050"/>
          </a:xfrm>
          <a:solidFill>
            <a:srgbClr val="858C26"/>
          </a:solidFill>
        </p:spPr>
        <p:txBody>
          <a:bodyPr/>
          <a:lstStyle/>
          <a:p>
            <a:pPr eaLnBrk="1" hangingPunct="1"/>
            <a:r>
              <a:rPr lang="en-GB" smtClean="0"/>
              <a:t>Environmental case: findings</a:t>
            </a:r>
          </a:p>
        </p:txBody>
      </p:sp>
      <p:sp>
        <p:nvSpPr>
          <p:cNvPr id="80899" name="Content Placeholder 2"/>
          <p:cNvSpPr>
            <a:spLocks noGrp="1"/>
          </p:cNvSpPr>
          <p:nvPr>
            <p:ph idx="1"/>
          </p:nvPr>
        </p:nvSpPr>
        <p:spPr>
          <a:xfrm>
            <a:off x="0" y="981075"/>
            <a:ext cx="9144000" cy="5876925"/>
          </a:xfrm>
        </p:spPr>
        <p:txBody>
          <a:bodyPr/>
          <a:lstStyle/>
          <a:p>
            <a:pPr eaLnBrk="1" hangingPunct="1"/>
            <a:r>
              <a:rPr lang="en-GB" sz="2600" smtClean="0">
                <a:latin typeface="Arial" charset="0"/>
                <a:cs typeface="Arial" charset="0"/>
              </a:rPr>
              <a:t>Lifetime extension saves the environmental impacts associated with producing more products, and this saving generally outweighs </a:t>
            </a:r>
          </a:p>
          <a:p>
            <a:pPr lvl="1" eaLnBrk="1" hangingPunct="1">
              <a:buFont typeface="Wingdings" pitchFamily="2" charset="2"/>
              <a:buChar char="§"/>
            </a:pPr>
            <a:r>
              <a:rPr lang="en-GB" sz="2600" smtClean="0">
                <a:latin typeface="Arial" charset="0"/>
                <a:cs typeface="Arial" charset="0"/>
              </a:rPr>
              <a:t>any environmental impact from refurbishment or upgrading processes </a:t>
            </a:r>
            <a:r>
              <a:rPr lang="en-GB" sz="2600" u="sng" smtClean="0">
                <a:latin typeface="Arial" charset="0"/>
                <a:cs typeface="Arial" charset="0"/>
              </a:rPr>
              <a:t>and</a:t>
            </a:r>
            <a:endParaRPr lang="en-GB" sz="2600" smtClean="0">
              <a:latin typeface="Arial" charset="0"/>
              <a:cs typeface="Arial" charset="0"/>
            </a:endParaRPr>
          </a:p>
          <a:p>
            <a:pPr lvl="1" eaLnBrk="1" hangingPunct="1">
              <a:buFont typeface="Wingdings" pitchFamily="2" charset="2"/>
              <a:buChar char="§"/>
            </a:pPr>
            <a:r>
              <a:rPr lang="en-GB" sz="2600" smtClean="0">
                <a:latin typeface="Arial" charset="0"/>
                <a:cs typeface="Arial" charset="0"/>
              </a:rPr>
              <a:t>benefits achieved through innovation  (more energy efficient products, and products being manufactured in more environmentally efficient processes) </a:t>
            </a:r>
          </a:p>
          <a:p>
            <a:pPr eaLnBrk="1" hangingPunct="1"/>
            <a:r>
              <a:rPr lang="en-GB" sz="2600" smtClean="0">
                <a:latin typeface="Arial" charset="0"/>
                <a:cs typeface="Arial" charset="0"/>
              </a:rPr>
              <a:t>There will be some exceptions eg</a:t>
            </a:r>
          </a:p>
          <a:p>
            <a:pPr lvl="1" eaLnBrk="1">
              <a:buFont typeface="Wingdings" pitchFamily="2" charset="2"/>
              <a:buChar char="§"/>
            </a:pPr>
            <a:r>
              <a:rPr lang="en-GB" sz="2600" smtClean="0">
                <a:latin typeface="Arial" charset="0"/>
                <a:cs typeface="Arial" charset="0"/>
              </a:rPr>
              <a:t>if products converge, reducing the number of products required overall; or</a:t>
            </a:r>
          </a:p>
          <a:p>
            <a:pPr lvl="1" eaLnBrk="1">
              <a:buFont typeface="Wingdings" pitchFamily="2" charset="2"/>
              <a:buChar char="§"/>
            </a:pPr>
            <a:r>
              <a:rPr lang="en-GB" sz="2600" smtClean="0">
                <a:latin typeface="Arial" charset="0"/>
                <a:cs typeface="Arial" charset="0"/>
              </a:rPr>
              <a:t>rapid shifts in efficiency of products which are frequently used eg cars (to electric), lighting (to LED).</a:t>
            </a:r>
          </a:p>
          <a:p>
            <a:pPr lvl="1" eaLnBrk="1">
              <a:buFont typeface="Arial" charset="0"/>
              <a:buNone/>
            </a:pPr>
            <a:endParaRPr lang="en-GB" smtClean="0">
              <a:latin typeface="Arial" charset="0"/>
              <a:cs typeface="Arial" charset="0"/>
            </a:endParaRPr>
          </a:p>
          <a:p>
            <a:pPr eaLnBrk="1" hangingPunct="1"/>
            <a:endParaRPr lang="en-GB" smtClean="0"/>
          </a:p>
        </p:txBody>
      </p:sp>
      <p:sp>
        <p:nvSpPr>
          <p:cNvPr id="80900" name="TextBox 3"/>
          <p:cNvSpPr txBox="1">
            <a:spLocks noChangeArrowheads="1"/>
          </p:cNvSpPr>
          <p:nvPr/>
        </p:nvSpPr>
        <p:spPr bwMode="auto">
          <a:xfrm>
            <a:off x="7885113" y="0"/>
            <a:ext cx="1258887" cy="1600200"/>
          </a:xfrm>
          <a:prstGeom prst="rect">
            <a:avLst/>
          </a:prstGeom>
          <a:noFill/>
          <a:ln w="9525">
            <a:noFill/>
            <a:miter lim="800000"/>
            <a:headEnd/>
            <a:tailEnd/>
          </a:ln>
        </p:spPr>
        <p:txBody>
          <a:bodyPr>
            <a:spAutoFit/>
          </a:bodyPr>
          <a:lstStyle/>
          <a:p>
            <a:r>
              <a:rPr lang="en-GB" sz="8000">
                <a:latin typeface="Calibri" pitchFamily="34" charset="0"/>
                <a:sym typeface="Wingdings" pitchFamily="2" charset="2"/>
              </a:rPr>
              <a:t></a:t>
            </a:r>
            <a:endParaRPr lang="en-GB" sz="8000"/>
          </a:p>
          <a:p>
            <a:endParaRPr lang="en-GB">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57200" y="188913"/>
            <a:ext cx="8229600" cy="936625"/>
          </a:xfrm>
          <a:solidFill>
            <a:srgbClr val="858C26"/>
          </a:solidFill>
        </p:spPr>
        <p:txBody>
          <a:bodyPr/>
          <a:lstStyle/>
          <a:p>
            <a:pPr algn="l" eaLnBrk="1" hangingPunct="1"/>
            <a:r>
              <a:rPr lang="en-GB" smtClean="0"/>
              <a:t>Attitudes and behaviours</a:t>
            </a:r>
          </a:p>
        </p:txBody>
      </p:sp>
      <p:sp>
        <p:nvSpPr>
          <p:cNvPr id="7171" name="Content Placeholder 2"/>
          <p:cNvSpPr>
            <a:spLocks noGrp="1"/>
          </p:cNvSpPr>
          <p:nvPr>
            <p:ph idx="1"/>
          </p:nvPr>
        </p:nvSpPr>
        <p:spPr>
          <a:xfrm>
            <a:off x="323850" y="1125538"/>
            <a:ext cx="4464050" cy="5543550"/>
          </a:xfrm>
          <a:ln>
            <a:solidFill>
              <a:schemeClr val="tx2"/>
            </a:solidFill>
          </a:ln>
        </p:spPr>
        <p:txBody>
          <a:bodyPr/>
          <a:lstStyle/>
          <a:p>
            <a:pPr>
              <a:defRPr/>
            </a:pPr>
            <a:r>
              <a:rPr lang="en-GB" sz="1800" dirty="0" smtClean="0">
                <a:latin typeface="Arial" pitchFamily="34" charset="0"/>
                <a:cs typeface="Arial" pitchFamily="34" charset="0"/>
              </a:rPr>
              <a:t>Product’s ‘lifetime’ is not fixed - determined by inherent durability of a product &amp; actions taken in use: nature vs. nurture</a:t>
            </a:r>
          </a:p>
          <a:p>
            <a:pPr>
              <a:defRPr/>
            </a:pPr>
            <a:r>
              <a:rPr lang="en-GB" sz="1800" dirty="0" smtClean="0">
                <a:latin typeface="Arial" pitchFamily="34" charset="0"/>
                <a:cs typeface="Arial" pitchFamily="34" charset="0"/>
              </a:rPr>
              <a:t>Behaviour is sporadic &amp; idiosyncratic: sometimes seeking more durable products; taking care of them in use; or treating products as disposable. </a:t>
            </a:r>
          </a:p>
          <a:p>
            <a:pPr>
              <a:defRPr/>
            </a:pPr>
            <a:r>
              <a:rPr lang="en-GB" sz="1800" dirty="0" smtClean="0">
                <a:latin typeface="Arial" pitchFamily="34" charset="0"/>
                <a:cs typeface="Arial" pitchFamily="34" charset="0"/>
              </a:rPr>
              <a:t>Limited concerns about product durability, but people wanted reliability</a:t>
            </a:r>
          </a:p>
          <a:p>
            <a:pPr>
              <a:defRPr/>
            </a:pPr>
            <a:r>
              <a:rPr lang="en-GB" sz="1800" dirty="0" smtClean="0">
                <a:latin typeface="Arial" pitchFamily="34" charset="0"/>
                <a:cs typeface="Arial" pitchFamily="34" charset="0"/>
              </a:rPr>
              <a:t>Desire to achieve good value from their purchases – price and brand were proxy indicators of value </a:t>
            </a:r>
          </a:p>
          <a:p>
            <a:pPr>
              <a:defRPr/>
            </a:pPr>
            <a:r>
              <a:rPr lang="en-GB" sz="1800" dirty="0" smtClean="0">
                <a:latin typeface="Arial" pitchFamily="34" charset="0"/>
                <a:cs typeface="Arial" pitchFamily="34" charset="0"/>
              </a:rPr>
              <a:t>Functional service products (e.g. washing machines) highlighted as items participants wanted to last</a:t>
            </a:r>
          </a:p>
          <a:p>
            <a:pPr>
              <a:defRPr/>
            </a:pPr>
            <a:r>
              <a:rPr lang="en-GB" sz="1800" dirty="0" smtClean="0">
                <a:latin typeface="Arial" pitchFamily="34" charset="0"/>
                <a:cs typeface="Arial" pitchFamily="34" charset="0"/>
              </a:rPr>
              <a:t>Limited attempts to prolong lifetime of products - barriers inc. lack repair</a:t>
            </a:r>
          </a:p>
          <a:p>
            <a:pPr>
              <a:defRPr/>
            </a:pPr>
            <a:endParaRPr lang="en-GB" sz="2000" dirty="0" smtClean="0">
              <a:solidFill>
                <a:schemeClr val="accent1">
                  <a:lumMod val="75000"/>
                </a:schemeClr>
              </a:solidFill>
            </a:endParaRPr>
          </a:p>
          <a:p>
            <a:pPr eaLnBrk="1" hangingPunct="1">
              <a:defRPr/>
            </a:pPr>
            <a:endParaRPr lang="en-GB" dirty="0" smtClean="0"/>
          </a:p>
        </p:txBody>
      </p:sp>
      <p:pic>
        <p:nvPicPr>
          <p:cNvPr id="81924" name="Picture 8" descr="Putting An End To Fast Fashion In Your Wardrobe"/>
          <p:cNvPicPr>
            <a:picLocks noChangeAspect="1" noChangeArrowheads="1"/>
          </p:cNvPicPr>
          <p:nvPr/>
        </p:nvPicPr>
        <p:blipFill>
          <a:blip r:embed="rId2" cstate="print"/>
          <a:srcRect/>
          <a:stretch>
            <a:fillRect/>
          </a:stretch>
        </p:blipFill>
        <p:spPr bwMode="auto">
          <a:xfrm>
            <a:off x="7277100" y="0"/>
            <a:ext cx="1866900" cy="1844675"/>
          </a:xfrm>
          <a:prstGeom prst="rect">
            <a:avLst/>
          </a:prstGeom>
          <a:noFill/>
          <a:ln w="9525">
            <a:noFill/>
            <a:miter lim="800000"/>
            <a:headEnd/>
            <a:tailEnd/>
          </a:ln>
        </p:spPr>
      </p:pic>
      <p:graphicFrame>
        <p:nvGraphicFramePr>
          <p:cNvPr id="6" name="Diagram 5"/>
          <p:cNvGraphicFramePr/>
          <p:nvPr/>
        </p:nvGraphicFramePr>
        <p:xfrm>
          <a:off x="4283968" y="2132856"/>
          <a:ext cx="5159896"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274638"/>
            <a:ext cx="8137525" cy="1143000"/>
          </a:xfrm>
          <a:solidFill>
            <a:srgbClr val="858C26"/>
          </a:solidFill>
        </p:spPr>
        <p:txBody>
          <a:bodyPr rtlCol="0">
            <a:normAutofit fontScale="90000"/>
          </a:bodyPr>
          <a:lstStyle/>
          <a:p>
            <a:pPr eaLnBrk="1" fontAlgn="auto" hangingPunct="1">
              <a:spcAft>
                <a:spcPts val="0"/>
              </a:spcAft>
              <a:defRPr/>
            </a:pPr>
            <a:r>
              <a:rPr lang="en-GB" dirty="0" smtClean="0"/>
              <a:t>3 themes emerged from participants attitudes and behaviour</a:t>
            </a:r>
          </a:p>
        </p:txBody>
      </p:sp>
      <p:sp>
        <p:nvSpPr>
          <p:cNvPr id="82947" name="Content Placeholder 2"/>
          <p:cNvSpPr>
            <a:spLocks noGrp="1"/>
          </p:cNvSpPr>
          <p:nvPr>
            <p:ph idx="1"/>
          </p:nvPr>
        </p:nvSpPr>
        <p:spPr/>
        <p:txBody>
          <a:bodyPr/>
          <a:lstStyle/>
          <a:p>
            <a:pPr eaLnBrk="1" hangingPunct="1"/>
            <a:endParaRPr lang="en-GB" smtClean="0"/>
          </a:p>
          <a:p>
            <a:pPr eaLnBrk="1" hangingPunct="1"/>
            <a:endParaRPr lang="en-GB" smtClean="0"/>
          </a:p>
        </p:txBody>
      </p:sp>
      <p:sp>
        <p:nvSpPr>
          <p:cNvPr id="82948" name="TextBox 3"/>
          <p:cNvSpPr txBox="1">
            <a:spLocks noChangeArrowheads="1"/>
          </p:cNvSpPr>
          <p:nvPr/>
        </p:nvSpPr>
        <p:spPr bwMode="auto">
          <a:xfrm>
            <a:off x="8101013" y="260350"/>
            <a:ext cx="1042987" cy="1323975"/>
          </a:xfrm>
          <a:prstGeom prst="rect">
            <a:avLst/>
          </a:prstGeom>
          <a:noFill/>
          <a:ln w="9525">
            <a:noFill/>
            <a:miter lim="800000"/>
            <a:headEnd/>
            <a:tailEnd/>
          </a:ln>
        </p:spPr>
        <p:txBody>
          <a:bodyPr>
            <a:spAutoFit/>
          </a:bodyPr>
          <a:lstStyle/>
          <a:p>
            <a:r>
              <a:rPr lang="en-GB" sz="8000">
                <a:latin typeface="Calibri" pitchFamily="34" charset="0"/>
                <a:sym typeface="Wingdings" pitchFamily="2" charset="2"/>
              </a:rPr>
              <a:t></a:t>
            </a:r>
            <a:endParaRPr lang="en-GB" sz="8000">
              <a:latin typeface="Calibri" pitchFamily="34" charset="0"/>
            </a:endParaRPr>
          </a:p>
        </p:txBody>
      </p:sp>
      <p:graphicFrame>
        <p:nvGraphicFramePr>
          <p:cNvPr id="7" name="Diagram 6"/>
          <p:cNvGraphicFramePr/>
          <p:nvPr/>
        </p:nvGraphicFramePr>
        <p:xfrm>
          <a:off x="179512" y="1397000"/>
          <a:ext cx="8568952"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050"/>
          </a:xfrm>
          <a:solidFill>
            <a:srgbClr val="858C26"/>
          </a:solidFill>
        </p:spPr>
        <p:txBody>
          <a:bodyPr rtlCol="0">
            <a:normAutofit fontScale="90000"/>
          </a:bodyPr>
          <a:lstStyle/>
          <a:p>
            <a:pPr eaLnBrk="1" fontAlgn="auto" hangingPunct="1">
              <a:spcAft>
                <a:spcPts val="0"/>
              </a:spcAft>
              <a:defRPr/>
            </a:pPr>
            <a:r>
              <a:rPr lang="en-GB" dirty="0" smtClean="0"/>
              <a:t>Business case: the measures investigated</a:t>
            </a:r>
          </a:p>
        </p:txBody>
      </p:sp>
      <p:sp>
        <p:nvSpPr>
          <p:cNvPr id="83971" name="AutoShape 11"/>
          <p:cNvSpPr>
            <a:spLocks noChangeArrowheads="1"/>
          </p:cNvSpPr>
          <p:nvPr/>
        </p:nvSpPr>
        <p:spPr bwMode="auto">
          <a:xfrm>
            <a:off x="0" y="908050"/>
            <a:ext cx="2709863" cy="2116138"/>
          </a:xfrm>
          <a:prstGeom prst="downArrow">
            <a:avLst>
              <a:gd name="adj1" fmla="val 50000"/>
              <a:gd name="adj2" fmla="val 25000"/>
            </a:avLst>
          </a:prstGeom>
          <a:solidFill>
            <a:schemeClr val="accent1"/>
          </a:solidFill>
          <a:ln w="38100" algn="ctr">
            <a:noFill/>
            <a:miter lim="800000"/>
            <a:headEnd/>
            <a:tailEnd/>
          </a:ln>
        </p:spPr>
        <p:txBody>
          <a:bodyPr wrap="none" anchor="ctr"/>
          <a:lstStyle/>
          <a:p>
            <a:endParaRPr lang="en-GB">
              <a:latin typeface="Calibri" pitchFamily="34" charset="0"/>
            </a:endParaRPr>
          </a:p>
        </p:txBody>
      </p:sp>
      <p:sp>
        <p:nvSpPr>
          <p:cNvPr id="83972" name="AutoShape 11"/>
          <p:cNvSpPr>
            <a:spLocks noChangeArrowheads="1"/>
          </p:cNvSpPr>
          <p:nvPr/>
        </p:nvSpPr>
        <p:spPr bwMode="auto">
          <a:xfrm>
            <a:off x="2987675" y="981075"/>
            <a:ext cx="2711450" cy="2114550"/>
          </a:xfrm>
          <a:prstGeom prst="downArrow">
            <a:avLst>
              <a:gd name="adj1" fmla="val 50000"/>
              <a:gd name="adj2" fmla="val 25000"/>
            </a:avLst>
          </a:prstGeom>
          <a:solidFill>
            <a:schemeClr val="accent1"/>
          </a:solidFill>
          <a:ln w="38100" algn="ctr">
            <a:noFill/>
            <a:miter lim="800000"/>
            <a:headEnd/>
            <a:tailEnd/>
          </a:ln>
        </p:spPr>
        <p:txBody>
          <a:bodyPr wrap="none" anchor="ctr"/>
          <a:lstStyle/>
          <a:p>
            <a:endParaRPr lang="en-GB">
              <a:latin typeface="Calibri" pitchFamily="34" charset="0"/>
            </a:endParaRPr>
          </a:p>
        </p:txBody>
      </p:sp>
      <p:sp>
        <p:nvSpPr>
          <p:cNvPr id="83973" name="AutoShape 11"/>
          <p:cNvSpPr>
            <a:spLocks noChangeArrowheads="1"/>
          </p:cNvSpPr>
          <p:nvPr/>
        </p:nvSpPr>
        <p:spPr bwMode="auto">
          <a:xfrm>
            <a:off x="6156325" y="908050"/>
            <a:ext cx="2709863" cy="2116138"/>
          </a:xfrm>
          <a:prstGeom prst="downArrow">
            <a:avLst>
              <a:gd name="adj1" fmla="val 50000"/>
              <a:gd name="adj2" fmla="val 25000"/>
            </a:avLst>
          </a:prstGeom>
          <a:solidFill>
            <a:schemeClr val="accent1"/>
          </a:solidFill>
          <a:ln w="38100" algn="ctr">
            <a:noFill/>
            <a:miter lim="800000"/>
            <a:headEnd/>
            <a:tailEnd/>
          </a:ln>
        </p:spPr>
        <p:txBody>
          <a:bodyPr wrap="none" anchor="ctr"/>
          <a:lstStyle/>
          <a:p>
            <a:endParaRPr lang="en-GB">
              <a:latin typeface="Calibri" pitchFamily="34" charset="0"/>
            </a:endParaRPr>
          </a:p>
        </p:txBody>
      </p:sp>
      <p:sp>
        <p:nvSpPr>
          <p:cNvPr id="83974" name="Text Box 23"/>
          <p:cNvSpPr txBox="1">
            <a:spLocks noChangeArrowheads="1"/>
          </p:cNvSpPr>
          <p:nvPr/>
        </p:nvSpPr>
        <p:spPr bwMode="auto">
          <a:xfrm>
            <a:off x="179388" y="3213100"/>
            <a:ext cx="2566987" cy="2170113"/>
          </a:xfrm>
          <a:prstGeom prst="rect">
            <a:avLst/>
          </a:prstGeom>
          <a:noFill/>
          <a:ln w="38100" algn="ctr">
            <a:noFill/>
            <a:miter lim="800000"/>
            <a:headEnd/>
            <a:tailEnd/>
          </a:ln>
        </p:spPr>
        <p:txBody>
          <a:bodyPr>
            <a:spAutoFit/>
          </a:bodyPr>
          <a:lstStyle/>
          <a:p>
            <a:pPr>
              <a:spcBef>
                <a:spcPct val="50000"/>
              </a:spcBef>
            </a:pPr>
            <a:r>
              <a:rPr lang="en-GB" b="1">
                <a:solidFill>
                  <a:srgbClr val="000000"/>
                </a:solidFill>
              </a:rPr>
              <a:t>Design for Durability</a:t>
            </a:r>
          </a:p>
          <a:p>
            <a:pPr>
              <a:spcBef>
                <a:spcPct val="50000"/>
              </a:spcBef>
            </a:pPr>
            <a:r>
              <a:rPr lang="en-GB" b="1">
                <a:solidFill>
                  <a:srgbClr val="000000"/>
                </a:solidFill>
              </a:rPr>
              <a:t>Voluntary Lifetime Declarations</a:t>
            </a:r>
          </a:p>
          <a:p>
            <a:pPr>
              <a:spcBef>
                <a:spcPct val="50000"/>
              </a:spcBef>
            </a:pPr>
            <a:r>
              <a:rPr lang="en-GB" b="1">
                <a:solidFill>
                  <a:srgbClr val="000000"/>
                </a:solidFill>
              </a:rPr>
              <a:t>Mandatory Lifetime Declarations</a:t>
            </a:r>
          </a:p>
          <a:p>
            <a:pPr>
              <a:spcBef>
                <a:spcPct val="50000"/>
              </a:spcBef>
            </a:pPr>
            <a:r>
              <a:rPr lang="en-GB" b="1">
                <a:solidFill>
                  <a:srgbClr val="000000"/>
                </a:solidFill>
              </a:rPr>
              <a:t>Extended Warranties</a:t>
            </a:r>
          </a:p>
        </p:txBody>
      </p:sp>
      <p:sp>
        <p:nvSpPr>
          <p:cNvPr id="83975" name="Rectangle 12"/>
          <p:cNvSpPr>
            <a:spLocks noChangeArrowheads="1"/>
          </p:cNvSpPr>
          <p:nvPr/>
        </p:nvSpPr>
        <p:spPr bwMode="auto">
          <a:xfrm>
            <a:off x="2916238" y="3213100"/>
            <a:ext cx="3294062" cy="1892300"/>
          </a:xfrm>
          <a:prstGeom prst="rect">
            <a:avLst/>
          </a:prstGeom>
          <a:noFill/>
          <a:ln w="9525">
            <a:noFill/>
            <a:miter lim="800000"/>
            <a:headEnd/>
            <a:tailEnd/>
          </a:ln>
        </p:spPr>
        <p:txBody>
          <a:bodyPr>
            <a:spAutoFit/>
          </a:bodyPr>
          <a:lstStyle/>
          <a:p>
            <a:pPr>
              <a:spcBef>
                <a:spcPct val="50000"/>
              </a:spcBef>
            </a:pPr>
            <a:r>
              <a:rPr lang="en-GB" b="1">
                <a:solidFill>
                  <a:srgbClr val="000000"/>
                </a:solidFill>
              </a:rPr>
              <a:t>Leasing</a:t>
            </a:r>
          </a:p>
          <a:p>
            <a:pPr>
              <a:spcBef>
                <a:spcPct val="50000"/>
              </a:spcBef>
            </a:pPr>
            <a:r>
              <a:rPr lang="en-GB" b="1">
                <a:solidFill>
                  <a:srgbClr val="000000"/>
                </a:solidFill>
              </a:rPr>
              <a:t>Aftercare Services</a:t>
            </a:r>
          </a:p>
          <a:p>
            <a:pPr>
              <a:spcBef>
                <a:spcPct val="50000"/>
              </a:spcBef>
            </a:pPr>
            <a:r>
              <a:rPr lang="en-GB" b="1">
                <a:solidFill>
                  <a:srgbClr val="000000"/>
                </a:solidFill>
              </a:rPr>
              <a:t>Deposits and Buy Back</a:t>
            </a:r>
          </a:p>
          <a:p>
            <a:pPr>
              <a:spcBef>
                <a:spcPct val="50000"/>
              </a:spcBef>
            </a:pPr>
            <a:r>
              <a:rPr lang="en-GB" b="1">
                <a:solidFill>
                  <a:srgbClr val="000000"/>
                </a:solidFill>
              </a:rPr>
              <a:t>Individual Producer  Responsibility</a:t>
            </a:r>
          </a:p>
        </p:txBody>
      </p:sp>
      <p:sp>
        <p:nvSpPr>
          <p:cNvPr id="83976" name="Rectangle 13"/>
          <p:cNvSpPr>
            <a:spLocks noChangeArrowheads="1"/>
          </p:cNvSpPr>
          <p:nvPr/>
        </p:nvSpPr>
        <p:spPr bwMode="auto">
          <a:xfrm>
            <a:off x="6084888" y="3357563"/>
            <a:ext cx="2879725" cy="2584450"/>
          </a:xfrm>
          <a:prstGeom prst="rect">
            <a:avLst/>
          </a:prstGeom>
          <a:noFill/>
          <a:ln w="9525">
            <a:noFill/>
            <a:miter lim="800000"/>
            <a:headEnd/>
            <a:tailEnd/>
          </a:ln>
        </p:spPr>
        <p:txBody>
          <a:bodyPr>
            <a:spAutoFit/>
          </a:bodyPr>
          <a:lstStyle/>
          <a:p>
            <a:pPr>
              <a:spcBef>
                <a:spcPct val="50000"/>
              </a:spcBef>
            </a:pPr>
            <a:r>
              <a:rPr lang="en-GB" b="1">
                <a:solidFill>
                  <a:srgbClr val="000000"/>
                </a:solidFill>
              </a:rPr>
              <a:t>Awareness Campaigns</a:t>
            </a:r>
          </a:p>
          <a:p>
            <a:pPr>
              <a:spcBef>
                <a:spcPct val="50000"/>
              </a:spcBef>
            </a:pPr>
            <a:r>
              <a:rPr lang="en-GB" b="1">
                <a:solidFill>
                  <a:srgbClr val="000000"/>
                </a:solidFill>
              </a:rPr>
              <a:t>Government Support</a:t>
            </a:r>
          </a:p>
          <a:p>
            <a:pPr>
              <a:spcBef>
                <a:spcPct val="50000"/>
              </a:spcBef>
            </a:pPr>
            <a:r>
              <a:rPr lang="en-GB" b="1">
                <a:solidFill>
                  <a:srgbClr val="000000"/>
                </a:solidFill>
              </a:rPr>
              <a:t>Enhanced Capital Allowances</a:t>
            </a:r>
          </a:p>
          <a:p>
            <a:pPr>
              <a:spcBef>
                <a:spcPct val="50000"/>
              </a:spcBef>
            </a:pPr>
            <a:r>
              <a:rPr lang="en-GB" b="1">
                <a:solidFill>
                  <a:srgbClr val="000000"/>
                </a:solidFill>
              </a:rPr>
              <a:t>VAT Incentives</a:t>
            </a:r>
          </a:p>
          <a:p>
            <a:pPr>
              <a:spcBef>
                <a:spcPct val="50000"/>
              </a:spcBef>
            </a:pPr>
            <a:r>
              <a:rPr lang="en-GB" b="1">
                <a:solidFill>
                  <a:srgbClr val="000000"/>
                </a:solidFill>
              </a:rPr>
              <a:t>Green Public Procurement</a:t>
            </a:r>
          </a:p>
        </p:txBody>
      </p:sp>
      <p:sp>
        <p:nvSpPr>
          <p:cNvPr id="83977" name="TextBox 14"/>
          <p:cNvSpPr txBox="1">
            <a:spLocks noChangeArrowheads="1"/>
          </p:cNvSpPr>
          <p:nvPr/>
        </p:nvSpPr>
        <p:spPr bwMode="auto">
          <a:xfrm>
            <a:off x="755650" y="1484313"/>
            <a:ext cx="1223963" cy="923925"/>
          </a:xfrm>
          <a:prstGeom prst="rect">
            <a:avLst/>
          </a:prstGeom>
          <a:noFill/>
          <a:ln w="9525">
            <a:noFill/>
            <a:miter lim="800000"/>
            <a:headEnd/>
            <a:tailEnd/>
          </a:ln>
        </p:spPr>
        <p:txBody>
          <a:bodyPr>
            <a:spAutoFit/>
          </a:bodyPr>
          <a:lstStyle/>
          <a:p>
            <a:r>
              <a:rPr lang="en-GB" b="1">
                <a:latin typeface="Calibri" pitchFamily="34" charset="0"/>
              </a:rPr>
              <a:t>INCREASE DESIGN LIFE</a:t>
            </a:r>
          </a:p>
        </p:txBody>
      </p:sp>
      <p:sp>
        <p:nvSpPr>
          <p:cNvPr id="83978" name="TextBox 15"/>
          <p:cNvSpPr txBox="1">
            <a:spLocks noChangeArrowheads="1"/>
          </p:cNvSpPr>
          <p:nvPr/>
        </p:nvSpPr>
        <p:spPr bwMode="auto">
          <a:xfrm>
            <a:off x="3708400" y="1484313"/>
            <a:ext cx="1223963" cy="646112"/>
          </a:xfrm>
          <a:prstGeom prst="rect">
            <a:avLst/>
          </a:prstGeom>
          <a:noFill/>
          <a:ln w="9525">
            <a:noFill/>
            <a:miter lim="800000"/>
            <a:headEnd/>
            <a:tailEnd/>
          </a:ln>
        </p:spPr>
        <p:txBody>
          <a:bodyPr>
            <a:spAutoFit/>
          </a:bodyPr>
          <a:lstStyle/>
          <a:p>
            <a:r>
              <a:rPr lang="en-GB" b="1">
                <a:latin typeface="Calibri" pitchFamily="34" charset="0"/>
              </a:rPr>
              <a:t>OPTIMISE USE</a:t>
            </a:r>
          </a:p>
        </p:txBody>
      </p:sp>
      <p:sp>
        <p:nvSpPr>
          <p:cNvPr id="83979" name="TextBox 16"/>
          <p:cNvSpPr txBox="1">
            <a:spLocks noChangeArrowheads="1"/>
          </p:cNvSpPr>
          <p:nvPr/>
        </p:nvSpPr>
        <p:spPr bwMode="auto">
          <a:xfrm>
            <a:off x="6804025" y="1557338"/>
            <a:ext cx="1512888" cy="646112"/>
          </a:xfrm>
          <a:prstGeom prst="rect">
            <a:avLst/>
          </a:prstGeom>
          <a:noFill/>
          <a:ln w="9525">
            <a:noFill/>
            <a:miter lim="800000"/>
            <a:headEnd/>
            <a:tailEnd/>
          </a:ln>
        </p:spPr>
        <p:txBody>
          <a:bodyPr>
            <a:spAutoFit/>
          </a:bodyPr>
          <a:lstStyle/>
          <a:p>
            <a:r>
              <a:rPr lang="en-GB" b="1">
                <a:latin typeface="Calibri" pitchFamily="34" charset="0"/>
              </a:rPr>
              <a:t>INCENTIVISE CHANGE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274638"/>
            <a:ext cx="7570788" cy="777875"/>
          </a:xfrm>
          <a:solidFill>
            <a:srgbClr val="858C26"/>
          </a:solidFill>
        </p:spPr>
        <p:txBody>
          <a:bodyPr/>
          <a:lstStyle/>
          <a:p>
            <a:pPr eaLnBrk="1" hangingPunct="1"/>
            <a:r>
              <a:rPr lang="en-GB" smtClean="0"/>
              <a:t>The business case: findings</a:t>
            </a:r>
          </a:p>
        </p:txBody>
      </p:sp>
      <p:sp>
        <p:nvSpPr>
          <p:cNvPr id="3" name="Content Placeholder 2"/>
          <p:cNvSpPr>
            <a:spLocks noGrp="1"/>
          </p:cNvSpPr>
          <p:nvPr>
            <p:ph idx="1"/>
          </p:nvPr>
        </p:nvSpPr>
        <p:spPr>
          <a:xfrm>
            <a:off x="457200" y="1052513"/>
            <a:ext cx="8229600" cy="5472112"/>
          </a:xfrm>
        </p:spPr>
        <p:txBody>
          <a:bodyPr rtlCol="0">
            <a:normAutofit fontScale="85000" lnSpcReduction="10000"/>
          </a:bodyPr>
          <a:lstStyle/>
          <a:p>
            <a:pPr eaLnBrk="1" fontAlgn="auto" hangingPunct="1">
              <a:spcAft>
                <a:spcPts val="0"/>
              </a:spcAft>
              <a:buFont typeface="Arial" pitchFamily="34" charset="0"/>
              <a:buNone/>
              <a:defRPr/>
            </a:pPr>
            <a:r>
              <a:rPr lang="en-GB" dirty="0" smtClean="0"/>
              <a:t>Impact</a:t>
            </a:r>
            <a:r>
              <a:rPr lang="en-GB" b="1" dirty="0" smtClean="0"/>
              <a:t> </a:t>
            </a:r>
            <a:r>
              <a:rPr lang="en-GB" dirty="0" smtClean="0"/>
              <a:t>of the possible measures on the UK economy is mixed. </a:t>
            </a:r>
          </a:p>
          <a:p>
            <a:pPr eaLnBrk="1" fontAlgn="auto" hangingPunct="1">
              <a:spcAft>
                <a:spcPts val="0"/>
              </a:spcAft>
              <a:buFont typeface="Arial" pitchFamily="34" charset="0"/>
              <a:buChar char="•"/>
              <a:defRPr/>
            </a:pPr>
            <a:r>
              <a:rPr lang="en-GB" dirty="0" smtClean="0"/>
              <a:t>Manufacturing impact is broadly negative, but UK exposure is limited. </a:t>
            </a:r>
          </a:p>
          <a:p>
            <a:pPr eaLnBrk="1" fontAlgn="auto" hangingPunct="1">
              <a:spcAft>
                <a:spcPts val="0"/>
              </a:spcAft>
              <a:buFont typeface="Arial" pitchFamily="34" charset="0"/>
              <a:buChar char="•"/>
              <a:defRPr/>
            </a:pPr>
            <a:r>
              <a:rPr lang="en-GB" dirty="0" smtClean="0"/>
              <a:t>Distribution and retail are mixed, depending on the measure. </a:t>
            </a:r>
          </a:p>
          <a:p>
            <a:pPr eaLnBrk="1" fontAlgn="auto" hangingPunct="1">
              <a:spcAft>
                <a:spcPts val="0"/>
              </a:spcAft>
              <a:buFont typeface="Arial" pitchFamily="34" charset="0"/>
              <a:buChar char="•"/>
              <a:defRPr/>
            </a:pPr>
            <a:r>
              <a:rPr lang="en-GB" dirty="0" smtClean="0"/>
              <a:t>Repair, refurbishment and maintenance, and the second hand market all benefit. </a:t>
            </a:r>
          </a:p>
          <a:p>
            <a:pPr eaLnBrk="1" fontAlgn="auto" hangingPunct="1">
              <a:spcAft>
                <a:spcPts val="0"/>
              </a:spcAft>
              <a:buFont typeface="Arial" pitchFamily="34" charset="0"/>
              <a:buNone/>
              <a:defRPr/>
            </a:pPr>
            <a:endParaRPr lang="en-GB" dirty="0" smtClean="0"/>
          </a:p>
          <a:p>
            <a:pPr eaLnBrk="1" fontAlgn="auto" hangingPunct="1">
              <a:spcAft>
                <a:spcPts val="0"/>
              </a:spcAft>
              <a:buFont typeface="Arial" pitchFamily="34" charset="0"/>
              <a:buNone/>
              <a:defRPr/>
            </a:pPr>
            <a:r>
              <a:rPr lang="en-GB" dirty="0" smtClean="0"/>
              <a:t>UK growth opportunities in </a:t>
            </a:r>
          </a:p>
          <a:p>
            <a:pPr eaLnBrk="1" fontAlgn="auto" hangingPunct="1">
              <a:spcAft>
                <a:spcPts val="0"/>
              </a:spcAft>
              <a:buFont typeface="Arial" pitchFamily="34" charset="0"/>
              <a:buChar char="•"/>
              <a:defRPr/>
            </a:pPr>
            <a:r>
              <a:rPr lang="en-GB" dirty="0" smtClean="0"/>
              <a:t>high skilled research and development, and </a:t>
            </a:r>
          </a:p>
          <a:p>
            <a:pPr eaLnBrk="1" fontAlgn="auto" hangingPunct="1">
              <a:spcAft>
                <a:spcPts val="0"/>
              </a:spcAft>
              <a:buFont typeface="Arial" pitchFamily="34" charset="0"/>
              <a:buChar char="•"/>
              <a:defRPr/>
            </a:pPr>
            <a:r>
              <a:rPr lang="en-GB" dirty="0" smtClean="0"/>
              <a:t>low skilled or semi-skilled repair and maintenance.</a:t>
            </a:r>
          </a:p>
          <a:p>
            <a:pPr eaLnBrk="1" fontAlgn="auto" hangingPunct="1">
              <a:spcAft>
                <a:spcPts val="0"/>
              </a:spcAft>
              <a:buFont typeface="Arial" pitchFamily="34" charset="0"/>
              <a:buChar char="•"/>
              <a:defRPr/>
            </a:pPr>
            <a:endParaRPr lang="en-GB" dirty="0" smtClean="0"/>
          </a:p>
        </p:txBody>
      </p:sp>
      <p:sp>
        <p:nvSpPr>
          <p:cNvPr id="84996" name="TextBox 3"/>
          <p:cNvSpPr txBox="1">
            <a:spLocks noChangeArrowheads="1"/>
          </p:cNvSpPr>
          <p:nvPr/>
        </p:nvSpPr>
        <p:spPr bwMode="auto">
          <a:xfrm>
            <a:off x="7885113" y="0"/>
            <a:ext cx="1049337" cy="1323975"/>
          </a:xfrm>
          <a:prstGeom prst="rect">
            <a:avLst/>
          </a:prstGeom>
          <a:noFill/>
          <a:ln w="9525">
            <a:noFill/>
            <a:miter lim="800000"/>
            <a:headEnd/>
            <a:tailEnd/>
          </a:ln>
        </p:spPr>
        <p:txBody>
          <a:bodyPr wrap="none">
            <a:spAutoFit/>
          </a:bodyPr>
          <a:lstStyle/>
          <a:p>
            <a:r>
              <a:rPr lang="en-GB" sz="8000">
                <a:latin typeface="Calibri" pitchFamily="34" charset="0"/>
                <a:sym typeface="Wingdings" pitchFamily="2" charset="2"/>
              </a:rPr>
              <a:t></a:t>
            </a:r>
            <a:endParaRPr lang="en-GB" sz="8000">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150"/>
          </a:xfrm>
          <a:solidFill>
            <a:srgbClr val="858C26"/>
          </a:solidFill>
        </p:spPr>
        <p:txBody>
          <a:bodyPr rtlCol="0">
            <a:normAutofit fontScale="90000"/>
          </a:bodyPr>
          <a:lstStyle/>
          <a:p>
            <a:pPr eaLnBrk="1" fontAlgn="auto" hangingPunct="1">
              <a:spcAft>
                <a:spcPts val="0"/>
              </a:spcAft>
              <a:defRPr/>
            </a:pPr>
            <a:r>
              <a:rPr lang="en-GB" dirty="0" smtClean="0"/>
              <a:t>Next steps</a:t>
            </a:r>
          </a:p>
        </p:txBody>
      </p:sp>
      <p:sp>
        <p:nvSpPr>
          <p:cNvPr id="3" name="Content Placeholder 2"/>
          <p:cNvSpPr>
            <a:spLocks noGrp="1"/>
          </p:cNvSpPr>
          <p:nvPr>
            <p:ph idx="1"/>
          </p:nvPr>
        </p:nvSpPr>
        <p:spPr>
          <a:xfrm>
            <a:off x="0" y="2997200"/>
            <a:ext cx="6875463" cy="3860800"/>
          </a:xfrm>
        </p:spPr>
        <p:txBody>
          <a:bodyPr rtlCol="0">
            <a:normAutofit fontScale="47500" lnSpcReduction="20000"/>
          </a:bodyPr>
          <a:lstStyle/>
          <a:p>
            <a:pPr eaLnBrk="1" fontAlgn="auto" hangingPunct="1">
              <a:spcAft>
                <a:spcPts val="0"/>
              </a:spcAft>
              <a:buFont typeface="Arial" charset="0"/>
              <a:buNone/>
              <a:defRPr/>
            </a:pPr>
            <a:r>
              <a:rPr lang="en-GB" sz="3400" dirty="0" smtClean="0">
                <a:latin typeface="Arial" pitchFamily="34" charset="0"/>
                <a:cs typeface="Arial" pitchFamily="34" charset="0"/>
              </a:rPr>
              <a:t>	</a:t>
            </a:r>
            <a:r>
              <a:rPr lang="en-GB" sz="3800" dirty="0" smtClean="0">
                <a:latin typeface="Arial" pitchFamily="34" charset="0"/>
                <a:cs typeface="Arial" pitchFamily="34" charset="0"/>
              </a:rPr>
              <a:t>Commitments most closely related to product lifetimes are:</a:t>
            </a:r>
          </a:p>
          <a:p>
            <a:pPr eaLnBrk="1" fontAlgn="auto" hangingPunct="1">
              <a:spcAft>
                <a:spcPts val="0"/>
              </a:spcAft>
              <a:buFont typeface="Arial" charset="0"/>
              <a:buNone/>
              <a:defRPr/>
            </a:pPr>
            <a:endParaRPr lang="en-GB" sz="3800" dirty="0" smtClean="0">
              <a:latin typeface="Arial" pitchFamily="34" charset="0"/>
              <a:cs typeface="Arial" pitchFamily="34" charset="0"/>
            </a:endParaRPr>
          </a:p>
          <a:p>
            <a:pPr eaLnBrk="1" fontAlgn="auto" hangingPunct="1">
              <a:spcAft>
                <a:spcPts val="0"/>
              </a:spcAft>
              <a:buFont typeface="Arial" pitchFamily="34" charset="0"/>
              <a:buChar char="•"/>
              <a:defRPr/>
            </a:pPr>
            <a:r>
              <a:rPr lang="en-GB" sz="3800" dirty="0" smtClean="0">
                <a:latin typeface="Arial" pitchFamily="34" charset="0"/>
                <a:cs typeface="Arial" pitchFamily="34" charset="0"/>
              </a:rPr>
              <a:t>Supporting businesses to </a:t>
            </a:r>
            <a:r>
              <a:rPr lang="en-GB" sz="3800" b="1" dirty="0" smtClean="0">
                <a:latin typeface="Arial" pitchFamily="34" charset="0"/>
                <a:cs typeface="Arial" pitchFamily="34" charset="0"/>
              </a:rPr>
              <a:t>trial service based business models </a:t>
            </a:r>
            <a:r>
              <a:rPr lang="en-GB" sz="3800" dirty="0" smtClean="0">
                <a:latin typeface="Arial" pitchFamily="34" charset="0"/>
                <a:cs typeface="Arial" pitchFamily="34" charset="0"/>
              </a:rPr>
              <a:t>in new product areas </a:t>
            </a:r>
            <a:r>
              <a:rPr lang="en-GB" sz="3800" dirty="0" err="1" smtClean="0">
                <a:latin typeface="Arial" pitchFamily="34" charset="0"/>
                <a:cs typeface="Arial" pitchFamily="34" charset="0"/>
              </a:rPr>
              <a:t>eg</a:t>
            </a:r>
            <a:r>
              <a:rPr lang="en-GB" sz="3800" dirty="0" smtClean="0">
                <a:latin typeface="Arial" pitchFamily="34" charset="0"/>
                <a:cs typeface="Arial" pitchFamily="34" charset="0"/>
              </a:rPr>
              <a:t> leasing, long term maintenance. Initial focus on </a:t>
            </a:r>
            <a:r>
              <a:rPr lang="en-GB" sz="3800" dirty="0" err="1" smtClean="0">
                <a:latin typeface="Arial" pitchFamily="34" charset="0"/>
                <a:cs typeface="Arial" pitchFamily="34" charset="0"/>
              </a:rPr>
              <a:t>electricals</a:t>
            </a:r>
            <a:r>
              <a:rPr lang="en-GB" sz="3800" dirty="0" smtClean="0">
                <a:latin typeface="Arial" pitchFamily="34" charset="0"/>
                <a:cs typeface="Arial" pitchFamily="34" charset="0"/>
              </a:rPr>
              <a:t>, textiles and furniture. </a:t>
            </a:r>
          </a:p>
          <a:p>
            <a:pPr eaLnBrk="1" fontAlgn="auto" hangingPunct="1">
              <a:spcAft>
                <a:spcPts val="0"/>
              </a:spcAft>
              <a:buFont typeface="Arial" pitchFamily="34" charset="0"/>
              <a:buChar char="•"/>
              <a:defRPr/>
            </a:pPr>
            <a:r>
              <a:rPr lang="en-GB" sz="3800" dirty="0" smtClean="0">
                <a:latin typeface="Arial" pitchFamily="34" charset="0"/>
                <a:cs typeface="Arial" pitchFamily="34" charset="0"/>
              </a:rPr>
              <a:t>Exploring how mandatory EU </a:t>
            </a:r>
            <a:r>
              <a:rPr lang="en-GB" sz="3800" b="1" dirty="0" smtClean="0">
                <a:latin typeface="Arial" pitchFamily="34" charset="0"/>
                <a:cs typeface="Arial" pitchFamily="34" charset="0"/>
              </a:rPr>
              <a:t>minimum standards for design </a:t>
            </a:r>
            <a:r>
              <a:rPr lang="en-GB" sz="3800" dirty="0" smtClean="0">
                <a:latin typeface="Arial" pitchFamily="34" charset="0"/>
                <a:cs typeface="Arial" pitchFamily="34" charset="0"/>
              </a:rPr>
              <a:t>of products might include new waste prevention requirements</a:t>
            </a:r>
          </a:p>
          <a:p>
            <a:pPr eaLnBrk="1" fontAlgn="auto" hangingPunct="1">
              <a:spcAft>
                <a:spcPts val="0"/>
              </a:spcAft>
              <a:buFont typeface="Arial" pitchFamily="34" charset="0"/>
              <a:buChar char="•"/>
              <a:defRPr/>
            </a:pPr>
            <a:r>
              <a:rPr lang="en-GB" sz="3800" dirty="0" smtClean="0">
                <a:latin typeface="Arial" pitchFamily="34" charset="0"/>
                <a:cs typeface="Arial" pitchFamily="34" charset="0"/>
              </a:rPr>
              <a:t>Looking at options for improving </a:t>
            </a:r>
            <a:r>
              <a:rPr lang="en-GB" sz="3800" b="1" dirty="0" smtClean="0">
                <a:latin typeface="Arial" pitchFamily="34" charset="0"/>
                <a:cs typeface="Arial" pitchFamily="34" charset="0"/>
              </a:rPr>
              <a:t>consumer confidence in warrantees, guarantees and reliability of reused products</a:t>
            </a:r>
          </a:p>
          <a:p>
            <a:pPr eaLnBrk="1" fontAlgn="auto" hangingPunct="1">
              <a:spcAft>
                <a:spcPts val="0"/>
              </a:spcAft>
              <a:buFont typeface="Arial" pitchFamily="34" charset="0"/>
              <a:buChar char="•"/>
              <a:defRPr/>
            </a:pPr>
            <a:r>
              <a:rPr lang="en-GB" sz="3800" dirty="0" smtClean="0">
                <a:latin typeface="Arial" pitchFamily="34" charset="0"/>
                <a:cs typeface="Arial" pitchFamily="34" charset="0"/>
              </a:rPr>
              <a:t>Improving </a:t>
            </a:r>
            <a:r>
              <a:rPr lang="en-GB" sz="3800" b="1" dirty="0" smtClean="0">
                <a:latin typeface="Arial" pitchFamily="34" charset="0"/>
                <a:cs typeface="Arial" pitchFamily="34" charset="0"/>
              </a:rPr>
              <a:t>information about repair and reuse services </a:t>
            </a:r>
            <a:endParaRPr lang="en-GB" sz="3800" dirty="0" smtClean="0">
              <a:latin typeface="Arial" pitchFamily="34" charset="0"/>
              <a:cs typeface="Arial" pitchFamily="34" charset="0"/>
            </a:endParaRPr>
          </a:p>
          <a:p>
            <a:pPr eaLnBrk="1" fontAlgn="auto" hangingPunct="1">
              <a:spcAft>
                <a:spcPts val="0"/>
              </a:spcAft>
              <a:buFont typeface="Arial" pitchFamily="34" charset="0"/>
              <a:buChar char="•"/>
              <a:defRPr/>
            </a:pPr>
            <a:r>
              <a:rPr lang="en-GB" sz="3800" dirty="0" smtClean="0">
                <a:latin typeface="Arial" pitchFamily="34" charset="0"/>
                <a:cs typeface="Arial" pitchFamily="34" charset="0"/>
              </a:rPr>
              <a:t>Pilot projects looking at </a:t>
            </a:r>
            <a:r>
              <a:rPr lang="en-GB" sz="3800" b="1" dirty="0" smtClean="0">
                <a:latin typeface="Arial" pitchFamily="34" charset="0"/>
                <a:cs typeface="Arial" pitchFamily="34" charset="0"/>
              </a:rPr>
              <a:t>innovative ways to encourage people </a:t>
            </a:r>
            <a:r>
              <a:rPr lang="en-GB" sz="3800" dirty="0" smtClean="0">
                <a:latin typeface="Arial" pitchFamily="34" charset="0"/>
                <a:cs typeface="Arial" pitchFamily="34" charset="0"/>
              </a:rPr>
              <a:t>to extend the life of products</a:t>
            </a:r>
          </a:p>
          <a:p>
            <a:pPr eaLnBrk="1" fontAlgn="auto" hangingPunct="1">
              <a:spcAft>
                <a:spcPts val="0"/>
              </a:spcAft>
              <a:buFont typeface="Arial" pitchFamily="34" charset="0"/>
              <a:buChar char="•"/>
              <a:defRPr/>
            </a:pPr>
            <a:r>
              <a:rPr lang="en-GB" sz="3800" b="1" dirty="0" smtClean="0">
                <a:latin typeface="Arial" pitchFamily="34" charset="0"/>
                <a:cs typeface="Arial" pitchFamily="34" charset="0"/>
              </a:rPr>
              <a:t>Partnerships between business and civil society </a:t>
            </a:r>
            <a:r>
              <a:rPr lang="en-GB" sz="3800" dirty="0" smtClean="0">
                <a:latin typeface="Arial" pitchFamily="34" charset="0"/>
                <a:cs typeface="Arial" pitchFamily="34" charset="0"/>
              </a:rPr>
              <a:t>to increase reuse</a:t>
            </a:r>
          </a:p>
          <a:p>
            <a:pPr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endParaRPr lang="en-GB" dirty="0" smtClean="0"/>
          </a:p>
        </p:txBody>
      </p:sp>
      <p:pic>
        <p:nvPicPr>
          <p:cNvPr id="86020" name="Picture 2"/>
          <p:cNvPicPr>
            <a:picLocks noChangeAspect="1" noChangeArrowheads="1"/>
          </p:cNvPicPr>
          <p:nvPr/>
        </p:nvPicPr>
        <p:blipFill>
          <a:blip r:embed="rId2" cstate="print"/>
          <a:srcRect/>
          <a:stretch>
            <a:fillRect/>
          </a:stretch>
        </p:blipFill>
        <p:spPr bwMode="auto">
          <a:xfrm>
            <a:off x="6797675" y="3690938"/>
            <a:ext cx="2346325" cy="3167062"/>
          </a:xfrm>
          <a:prstGeom prst="rect">
            <a:avLst/>
          </a:prstGeom>
          <a:noFill/>
          <a:ln w="9525">
            <a:noFill/>
            <a:miter lim="800000"/>
            <a:headEnd/>
            <a:tailEnd/>
          </a:ln>
        </p:spPr>
      </p:pic>
      <p:sp>
        <p:nvSpPr>
          <p:cNvPr id="86021" name="TextBox 6"/>
          <p:cNvSpPr txBox="1">
            <a:spLocks noChangeArrowheads="1"/>
          </p:cNvSpPr>
          <p:nvPr/>
        </p:nvSpPr>
        <p:spPr bwMode="auto">
          <a:xfrm>
            <a:off x="323850" y="692150"/>
            <a:ext cx="8424863" cy="1939925"/>
          </a:xfrm>
          <a:prstGeom prst="rect">
            <a:avLst/>
          </a:prstGeom>
          <a:noFill/>
          <a:ln w="9525">
            <a:noFill/>
            <a:miter lim="800000"/>
            <a:headEnd/>
            <a:tailEnd/>
          </a:ln>
        </p:spPr>
        <p:txBody>
          <a:bodyPr>
            <a:spAutoFit/>
          </a:bodyPr>
          <a:lstStyle/>
          <a:p>
            <a:r>
              <a:rPr lang="en-GB" sz="2000"/>
              <a:t>No simple single policy solution, but several options have some potential to deliver improvements in some areas. Improvement depends on picking the right combination of: product, industry, consumer and measure.</a:t>
            </a:r>
          </a:p>
          <a:p>
            <a:endParaRPr lang="en-GB" sz="2000"/>
          </a:p>
          <a:p>
            <a:r>
              <a:rPr lang="en-GB" sz="2000"/>
              <a:t>Waste Review emphasises commitment to waste prevention as top priority and includes 15 commitments to action on waste prevention.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lgn="ctr" eaLnBrk="1" hangingPunct="1"/>
            <a:r>
              <a:rPr lang="en-GB" smtClean="0">
                <a:solidFill>
                  <a:schemeClr val="tx1"/>
                </a:solidFill>
              </a:rPr>
              <a:t>Summary </a:t>
            </a:r>
          </a:p>
        </p:txBody>
      </p:sp>
      <p:sp>
        <p:nvSpPr>
          <p:cNvPr id="70659" name="Content Placeholder 2"/>
          <p:cNvSpPr>
            <a:spLocks noGrp="1"/>
          </p:cNvSpPr>
          <p:nvPr>
            <p:ph idx="1"/>
          </p:nvPr>
        </p:nvSpPr>
        <p:spPr>
          <a:xfrm>
            <a:off x="211138" y="1628775"/>
            <a:ext cx="8721725" cy="4543425"/>
          </a:xfrm>
        </p:spPr>
        <p:txBody>
          <a:bodyPr/>
          <a:lstStyle/>
          <a:p>
            <a:pPr marL="457200" indent="-457200" eaLnBrk="1" hangingPunct="1">
              <a:buFontTx/>
              <a:buAutoNum type="arabicPeriod"/>
            </a:pPr>
            <a:endParaRPr lang="en-GB" sz="2400" smtClean="0">
              <a:solidFill>
                <a:schemeClr val="tx1"/>
              </a:solidFill>
            </a:endParaRPr>
          </a:p>
          <a:p>
            <a:pPr marL="457200" indent="-457200" eaLnBrk="1" hangingPunct="1">
              <a:buFontTx/>
              <a:buAutoNum type="arabicPeriod"/>
            </a:pPr>
            <a:r>
              <a:rPr lang="en-GB" sz="2400" smtClean="0">
                <a:solidFill>
                  <a:schemeClr val="tx1"/>
                </a:solidFill>
              </a:rPr>
              <a:t>Policy context and direction  </a:t>
            </a:r>
          </a:p>
          <a:p>
            <a:pPr marL="457200" indent="-457200" eaLnBrk="1" hangingPunct="1">
              <a:buFontTx/>
              <a:buAutoNum type="arabicPeriod"/>
            </a:pPr>
            <a:r>
              <a:rPr lang="en-GB" sz="2400" smtClean="0">
                <a:solidFill>
                  <a:schemeClr val="tx1"/>
                </a:solidFill>
              </a:rPr>
              <a:t>What’s on, what’s off</a:t>
            </a:r>
          </a:p>
          <a:p>
            <a:pPr marL="457200" indent="-457200" eaLnBrk="1" hangingPunct="1">
              <a:buFontTx/>
              <a:buAutoNum type="arabicPeriod"/>
            </a:pPr>
            <a:r>
              <a:rPr lang="en-GB" sz="2400" smtClean="0">
                <a:solidFill>
                  <a:schemeClr val="tx1"/>
                </a:solidFill>
              </a:rPr>
              <a:t>Current activity, future opportunities</a:t>
            </a:r>
          </a:p>
          <a:p>
            <a:pPr marL="457200" indent="-457200" eaLnBrk="1" hangingPunct="1">
              <a:buFontTx/>
              <a:buAutoNum type="arabicPeriod"/>
            </a:pPr>
            <a:r>
              <a:rPr lang="en-GB" sz="2400" smtClean="0">
                <a:solidFill>
                  <a:schemeClr val="tx1"/>
                </a:solidFill>
              </a:rPr>
              <a:t>Questions</a:t>
            </a:r>
            <a:endParaRPr lang="en-GB" sz="24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endParaRPr lang="en-GB" smtClean="0"/>
          </a:p>
        </p:txBody>
      </p:sp>
      <p:sp>
        <p:nvSpPr>
          <p:cNvPr id="87043" name="Content Placeholder 2"/>
          <p:cNvSpPr>
            <a:spLocks noGrp="1"/>
          </p:cNvSpPr>
          <p:nvPr>
            <p:ph idx="1"/>
          </p:nvPr>
        </p:nvSpPr>
        <p:spPr/>
        <p:txBody>
          <a:bodyPr/>
          <a:lstStyle/>
          <a:p>
            <a:pPr>
              <a:buFont typeface="Arial" charset="0"/>
              <a:buNone/>
            </a:pPr>
            <a:r>
              <a:rPr lang="en-GB" smtClean="0"/>
              <a:t>Online publication </a:t>
            </a:r>
            <a:r>
              <a:rPr lang="en-GB" sz="2800" smtClean="0"/>
              <a:t>on:</a:t>
            </a:r>
          </a:p>
          <a:p>
            <a:pPr>
              <a:buFont typeface="Arial" charset="0"/>
              <a:buNone/>
            </a:pPr>
            <a:r>
              <a:rPr lang="en-GB" sz="2800" smtClean="0"/>
              <a:t> </a:t>
            </a:r>
          </a:p>
          <a:p>
            <a:pPr algn="ctr">
              <a:buFont typeface="Arial" charset="0"/>
              <a:buNone/>
            </a:pPr>
            <a:r>
              <a:rPr lang="en-GB" sz="2800" u="sng" smtClean="0">
                <a:hlinkClick r:id="rId2"/>
              </a:rPr>
              <a:t>http://randd.defra.gov.uk/</a:t>
            </a:r>
            <a:endParaRPr lang="en-GB" sz="2800" smtClean="0"/>
          </a:p>
          <a:p>
            <a:endParaRPr lang="en-GB"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type="title"/>
          </p:nvPr>
        </p:nvSpPr>
        <p:spPr>
          <a:xfrm>
            <a:off x="141288" y="152400"/>
            <a:ext cx="7815262" cy="914400"/>
          </a:xfrm>
        </p:spPr>
        <p:txBody>
          <a:bodyPr/>
          <a:lstStyle/>
          <a:p>
            <a:pPr algn="ctr" eaLnBrk="1" hangingPunct="1"/>
            <a:r>
              <a:rPr lang="en-GB" sz="2400" b="0" i="1" smtClean="0">
                <a:solidFill>
                  <a:schemeClr val="tx1"/>
                </a:solidFill>
              </a:rPr>
              <a:t>Stimulating citizen demand, a behavioural approach. Understanding the factors that influence us:</a:t>
            </a:r>
          </a:p>
        </p:txBody>
      </p:sp>
      <p:sp>
        <p:nvSpPr>
          <p:cNvPr id="73734" name="AutoShape 6"/>
          <p:cNvSpPr>
            <a:spLocks noChangeArrowheads="1"/>
          </p:cNvSpPr>
          <p:nvPr/>
        </p:nvSpPr>
        <p:spPr bwMode="auto">
          <a:xfrm>
            <a:off x="2916238" y="4797425"/>
            <a:ext cx="1079500" cy="647700"/>
          </a:xfrm>
          <a:prstGeom prst="wedgeRoundRectCallout">
            <a:avLst>
              <a:gd name="adj1" fmla="val -58528"/>
              <a:gd name="adj2" fmla="val -134560"/>
              <a:gd name="adj3" fmla="val 16667"/>
            </a:avLst>
          </a:prstGeom>
          <a:solidFill>
            <a:schemeClr val="accent1"/>
          </a:solidFill>
          <a:ln w="9525">
            <a:solidFill>
              <a:schemeClr val="tx1"/>
            </a:solidFill>
            <a:miter lim="800000"/>
            <a:headEnd/>
            <a:tailEnd/>
          </a:ln>
        </p:spPr>
        <p:txBody>
          <a:bodyPr/>
          <a:lstStyle/>
          <a:p>
            <a:pPr algn="ctr"/>
            <a:r>
              <a:rPr lang="en-GB">
                <a:solidFill>
                  <a:srgbClr val="FFFF00"/>
                </a:solidFill>
              </a:rPr>
              <a:t>Social </a:t>
            </a:r>
          </a:p>
          <a:p>
            <a:pPr algn="ctr"/>
            <a:r>
              <a:rPr lang="en-GB">
                <a:solidFill>
                  <a:srgbClr val="FFFF00"/>
                </a:solidFill>
              </a:rPr>
              <a:t>learning</a:t>
            </a:r>
          </a:p>
        </p:txBody>
      </p:sp>
      <p:grpSp>
        <p:nvGrpSpPr>
          <p:cNvPr id="88068" name="Organization Chart 2"/>
          <p:cNvGrpSpPr>
            <a:grpSpLocks noChangeAspect="1"/>
          </p:cNvGrpSpPr>
          <p:nvPr/>
        </p:nvGrpSpPr>
        <p:grpSpPr bwMode="auto">
          <a:xfrm>
            <a:off x="1763713" y="1412875"/>
            <a:ext cx="5472112" cy="2808288"/>
            <a:chOff x="1134" y="1270"/>
            <a:chExt cx="2880" cy="720"/>
          </a:xfrm>
        </p:grpSpPr>
        <p:cxnSp>
          <p:nvCxnSpPr>
            <p:cNvPr id="88089" name="_s1028"/>
            <p:cNvCxnSpPr>
              <a:cxnSpLocks noChangeShapeType="1"/>
              <a:stCxn id="88095" idx="1"/>
              <a:endCxn id="88094" idx="3"/>
            </p:cNvCxnSpPr>
            <p:nvPr/>
          </p:nvCxnSpPr>
          <p:spPr bwMode="auto">
            <a:xfrm rot="10800000">
              <a:off x="3006" y="1846"/>
              <a:ext cx="144" cy="1"/>
            </a:xfrm>
            <a:prstGeom prst="straightConnector1">
              <a:avLst/>
            </a:prstGeom>
            <a:noFill/>
            <a:ln w="28575">
              <a:solidFill>
                <a:schemeClr val="tx1"/>
              </a:solidFill>
              <a:round/>
              <a:headEnd/>
              <a:tailEnd/>
            </a:ln>
          </p:spPr>
        </p:cxnSp>
        <p:cxnSp>
          <p:nvCxnSpPr>
            <p:cNvPr id="88090" name="_s1029"/>
            <p:cNvCxnSpPr>
              <a:cxnSpLocks noChangeShapeType="1"/>
              <a:stCxn id="88094" idx="0"/>
              <a:endCxn id="8220" idx="2"/>
            </p:cNvCxnSpPr>
            <p:nvPr/>
          </p:nvCxnSpPr>
          <p:spPr bwMode="auto">
            <a:xfrm rot="-5400000">
              <a:off x="2460" y="1587"/>
              <a:ext cx="229" cy="1"/>
            </a:xfrm>
            <a:prstGeom prst="straightConnector1">
              <a:avLst/>
            </a:prstGeom>
            <a:noFill/>
            <a:ln w="28575">
              <a:solidFill>
                <a:schemeClr val="tx1"/>
              </a:solidFill>
              <a:round/>
              <a:headEnd/>
              <a:tailEnd/>
            </a:ln>
          </p:spPr>
        </p:cxnSp>
        <p:cxnSp>
          <p:nvCxnSpPr>
            <p:cNvPr id="88091" name="_s1030"/>
            <p:cNvCxnSpPr>
              <a:cxnSpLocks noChangeShapeType="1"/>
              <a:stCxn id="88093" idx="3"/>
              <a:endCxn id="88094" idx="1"/>
            </p:cNvCxnSpPr>
            <p:nvPr/>
          </p:nvCxnSpPr>
          <p:spPr bwMode="auto">
            <a:xfrm>
              <a:off x="1998" y="1846"/>
              <a:ext cx="144" cy="1"/>
            </a:xfrm>
            <a:prstGeom prst="straightConnector1">
              <a:avLst/>
            </a:prstGeom>
            <a:noFill/>
            <a:ln w="28575">
              <a:solidFill>
                <a:schemeClr val="tx1"/>
              </a:solidFill>
              <a:round/>
              <a:headEnd/>
              <a:tailEnd/>
            </a:ln>
          </p:spPr>
        </p:cxnSp>
        <p:sp>
          <p:nvSpPr>
            <p:cNvPr id="8220" name="_s1031"/>
            <p:cNvSpPr>
              <a:spLocks noChangeArrowheads="1"/>
            </p:cNvSpPr>
            <p:nvPr/>
          </p:nvSpPr>
          <p:spPr bwMode="auto">
            <a:xfrm>
              <a:off x="2142" y="1270"/>
              <a:ext cx="866" cy="203"/>
            </a:xfrm>
            <a:prstGeom prst="roundRect">
              <a:avLst>
                <a:gd name="adj" fmla="val 16667"/>
              </a:avLst>
            </a:prstGeom>
            <a:solidFill>
              <a:schemeClr val="accent2">
                <a:lumMod val="60000"/>
                <a:lumOff val="40000"/>
              </a:schemeClr>
            </a:solidFill>
            <a:ln w="9525">
              <a:solidFill>
                <a:schemeClr val="tx1"/>
              </a:solidFill>
              <a:round/>
              <a:headEnd/>
              <a:tailEnd/>
            </a:ln>
          </p:spPr>
          <p:txBody>
            <a:bodyPr wrap="none" lIns="0" tIns="0" rIns="0" bIns="0" anchor="ctr"/>
            <a:lstStyle/>
            <a:p>
              <a:pPr algn="ctr">
                <a:defRPr/>
              </a:pPr>
              <a:r>
                <a:rPr lang="en-GB" dirty="0">
                  <a:solidFill>
                    <a:srgbClr val="000000"/>
                  </a:solidFill>
                </a:rPr>
                <a:t>Environmental </a:t>
              </a:r>
            </a:p>
            <a:p>
              <a:pPr algn="ctr">
                <a:defRPr/>
              </a:pPr>
              <a:r>
                <a:rPr lang="en-GB" dirty="0">
                  <a:solidFill>
                    <a:srgbClr val="000000"/>
                  </a:solidFill>
                </a:rPr>
                <a:t>change</a:t>
              </a:r>
            </a:p>
          </p:txBody>
        </p:sp>
        <p:sp>
          <p:nvSpPr>
            <p:cNvPr id="88093" name="_s1032"/>
            <p:cNvSpPr>
              <a:spLocks noChangeArrowheads="1"/>
            </p:cNvSpPr>
            <p:nvPr/>
          </p:nvSpPr>
          <p:spPr bwMode="auto">
            <a:xfrm>
              <a:off x="1134" y="1702"/>
              <a:ext cx="864" cy="288"/>
            </a:xfrm>
            <a:prstGeom prst="roundRect">
              <a:avLst>
                <a:gd name="adj" fmla="val 16667"/>
              </a:avLst>
            </a:prstGeom>
            <a:solidFill>
              <a:srgbClr val="FFFF00"/>
            </a:solidFill>
            <a:ln w="9525">
              <a:solidFill>
                <a:schemeClr val="tx1"/>
              </a:solidFill>
              <a:round/>
              <a:headEnd/>
              <a:tailEnd/>
            </a:ln>
          </p:spPr>
          <p:txBody>
            <a:bodyPr wrap="none" lIns="0" tIns="0" rIns="0" bIns="0" anchor="ctr"/>
            <a:lstStyle/>
            <a:p>
              <a:pPr algn="ctr"/>
              <a:r>
                <a:rPr lang="en-GB">
                  <a:solidFill>
                    <a:srgbClr val="000000"/>
                  </a:solidFill>
                </a:rPr>
                <a:t>Situational </a:t>
              </a:r>
            </a:p>
            <a:p>
              <a:pPr algn="ctr"/>
              <a:r>
                <a:rPr lang="en-GB">
                  <a:solidFill>
                    <a:srgbClr val="000000"/>
                  </a:solidFill>
                </a:rPr>
                <a:t>factors</a:t>
              </a:r>
            </a:p>
          </p:txBody>
        </p:sp>
        <p:sp>
          <p:nvSpPr>
            <p:cNvPr id="88094" name="_s1033"/>
            <p:cNvSpPr>
              <a:spLocks noChangeArrowheads="1"/>
            </p:cNvSpPr>
            <p:nvPr/>
          </p:nvSpPr>
          <p:spPr bwMode="auto">
            <a:xfrm>
              <a:off x="2142" y="1702"/>
              <a:ext cx="864" cy="288"/>
            </a:xfrm>
            <a:prstGeom prst="roundRect">
              <a:avLst>
                <a:gd name="adj" fmla="val 16667"/>
              </a:avLst>
            </a:prstGeom>
            <a:solidFill>
              <a:srgbClr val="FF9900"/>
            </a:solidFill>
            <a:ln w="9525">
              <a:solidFill>
                <a:schemeClr val="tx1"/>
              </a:solidFill>
              <a:round/>
              <a:headEnd/>
              <a:tailEnd/>
            </a:ln>
          </p:spPr>
          <p:txBody>
            <a:bodyPr wrap="none" lIns="0" tIns="0" rIns="0" bIns="0" anchor="ctr"/>
            <a:lstStyle/>
            <a:p>
              <a:pPr algn="ctr"/>
              <a:r>
                <a:rPr lang="en-GB">
                  <a:solidFill>
                    <a:srgbClr val="000000"/>
                  </a:solidFill>
                </a:rPr>
                <a:t>Influencing </a:t>
              </a:r>
            </a:p>
            <a:p>
              <a:pPr algn="ctr"/>
              <a:r>
                <a:rPr lang="en-GB">
                  <a:solidFill>
                    <a:srgbClr val="000000"/>
                  </a:solidFill>
                </a:rPr>
                <a:t>human </a:t>
              </a:r>
            </a:p>
            <a:p>
              <a:pPr algn="ctr"/>
              <a:r>
                <a:rPr lang="en-GB">
                  <a:solidFill>
                    <a:srgbClr val="000000"/>
                  </a:solidFill>
                </a:rPr>
                <a:t>behaviour</a:t>
              </a:r>
            </a:p>
          </p:txBody>
        </p:sp>
        <p:sp>
          <p:nvSpPr>
            <p:cNvPr id="88095" name="_s1034"/>
            <p:cNvSpPr>
              <a:spLocks noChangeArrowheads="1"/>
            </p:cNvSpPr>
            <p:nvPr/>
          </p:nvSpPr>
          <p:spPr bwMode="auto">
            <a:xfrm>
              <a:off x="3150" y="1702"/>
              <a:ext cx="864" cy="288"/>
            </a:xfrm>
            <a:prstGeom prst="roundRect">
              <a:avLst>
                <a:gd name="adj" fmla="val 16667"/>
              </a:avLst>
            </a:prstGeom>
            <a:solidFill>
              <a:srgbClr val="FFFF00"/>
            </a:solidFill>
            <a:ln w="9525">
              <a:solidFill>
                <a:schemeClr val="tx1"/>
              </a:solidFill>
              <a:round/>
              <a:headEnd/>
              <a:tailEnd/>
            </a:ln>
          </p:spPr>
          <p:txBody>
            <a:bodyPr wrap="none" lIns="0" tIns="0" rIns="0" bIns="0" anchor="ctr"/>
            <a:lstStyle/>
            <a:p>
              <a:pPr algn="ctr"/>
              <a:r>
                <a:rPr lang="en-GB">
                  <a:solidFill>
                    <a:srgbClr val="000000"/>
                  </a:solidFill>
                </a:rPr>
                <a:t>Behavioural </a:t>
              </a:r>
            </a:p>
            <a:p>
              <a:pPr algn="ctr"/>
              <a:r>
                <a:rPr lang="en-GB">
                  <a:solidFill>
                    <a:srgbClr val="000000"/>
                  </a:solidFill>
                </a:rPr>
                <a:t>factors</a:t>
              </a:r>
            </a:p>
          </p:txBody>
        </p:sp>
      </p:grpSp>
      <p:sp>
        <p:nvSpPr>
          <p:cNvPr id="73744" name="AutoShape 16"/>
          <p:cNvSpPr>
            <a:spLocks noChangeArrowheads="1"/>
          </p:cNvSpPr>
          <p:nvPr/>
        </p:nvSpPr>
        <p:spPr bwMode="auto">
          <a:xfrm>
            <a:off x="7235825" y="1989138"/>
            <a:ext cx="1223963" cy="360362"/>
          </a:xfrm>
          <a:prstGeom prst="wedgeRoundRectCallout">
            <a:avLst>
              <a:gd name="adj1" fmla="val -51815"/>
              <a:gd name="adj2" fmla="val 269384"/>
              <a:gd name="adj3" fmla="val 16667"/>
            </a:avLst>
          </a:prstGeom>
          <a:solidFill>
            <a:schemeClr val="accent1"/>
          </a:solidFill>
          <a:ln w="9525">
            <a:solidFill>
              <a:schemeClr val="tx1"/>
            </a:solidFill>
            <a:miter lim="800000"/>
            <a:headEnd/>
            <a:tailEnd/>
          </a:ln>
        </p:spPr>
        <p:txBody>
          <a:bodyPr/>
          <a:lstStyle/>
          <a:p>
            <a:pPr algn="ctr"/>
            <a:r>
              <a:rPr lang="en-GB">
                <a:solidFill>
                  <a:srgbClr val="FFFF00"/>
                </a:solidFill>
              </a:rPr>
              <a:t>Attitudes</a:t>
            </a:r>
          </a:p>
        </p:txBody>
      </p:sp>
      <p:sp>
        <p:nvSpPr>
          <p:cNvPr id="73745" name="AutoShape 17"/>
          <p:cNvSpPr>
            <a:spLocks noChangeArrowheads="1"/>
          </p:cNvSpPr>
          <p:nvPr/>
        </p:nvSpPr>
        <p:spPr bwMode="auto">
          <a:xfrm>
            <a:off x="7740650" y="2636838"/>
            <a:ext cx="1044575" cy="431800"/>
          </a:xfrm>
          <a:prstGeom prst="wedgeRoundRectCallout">
            <a:avLst>
              <a:gd name="adj1" fmla="val -89968"/>
              <a:gd name="adj2" fmla="val 146690"/>
              <a:gd name="adj3" fmla="val 16667"/>
            </a:avLst>
          </a:prstGeom>
          <a:solidFill>
            <a:schemeClr val="accent1"/>
          </a:solidFill>
          <a:ln w="9525">
            <a:solidFill>
              <a:schemeClr val="tx1"/>
            </a:solidFill>
            <a:miter lim="800000"/>
            <a:headEnd/>
            <a:tailEnd/>
          </a:ln>
        </p:spPr>
        <p:txBody>
          <a:bodyPr/>
          <a:lstStyle/>
          <a:p>
            <a:pPr algn="ctr"/>
            <a:r>
              <a:rPr lang="en-GB">
                <a:solidFill>
                  <a:srgbClr val="FFFF00"/>
                </a:solidFill>
              </a:rPr>
              <a:t>Habits</a:t>
            </a:r>
          </a:p>
        </p:txBody>
      </p:sp>
      <p:sp>
        <p:nvSpPr>
          <p:cNvPr id="73746" name="AutoShape 18"/>
          <p:cNvSpPr>
            <a:spLocks noChangeArrowheads="1"/>
          </p:cNvSpPr>
          <p:nvPr/>
        </p:nvSpPr>
        <p:spPr bwMode="auto">
          <a:xfrm>
            <a:off x="5148263" y="2565400"/>
            <a:ext cx="936625" cy="360363"/>
          </a:xfrm>
          <a:prstGeom prst="wedgeRoundRectCallout">
            <a:avLst>
              <a:gd name="adj1" fmla="val 33051"/>
              <a:gd name="adj2" fmla="val 80838"/>
              <a:gd name="adj3" fmla="val 16667"/>
            </a:avLst>
          </a:prstGeom>
          <a:solidFill>
            <a:schemeClr val="accent1"/>
          </a:solidFill>
          <a:ln w="9525">
            <a:solidFill>
              <a:schemeClr val="tx1"/>
            </a:solidFill>
            <a:miter lim="800000"/>
            <a:headEnd/>
            <a:tailEnd/>
          </a:ln>
        </p:spPr>
        <p:txBody>
          <a:bodyPr/>
          <a:lstStyle/>
          <a:p>
            <a:pPr marL="342900" indent="-342900">
              <a:lnSpc>
                <a:spcPct val="80000"/>
              </a:lnSpc>
              <a:spcBef>
                <a:spcPct val="20000"/>
              </a:spcBef>
            </a:pPr>
            <a:r>
              <a:rPr lang="en-GB" sz="1600">
                <a:solidFill>
                  <a:srgbClr val="FFFF00"/>
                </a:solidFill>
              </a:rPr>
              <a:t>Beliefs</a:t>
            </a:r>
          </a:p>
        </p:txBody>
      </p:sp>
      <p:sp>
        <p:nvSpPr>
          <p:cNvPr id="73747" name="AutoShape 19"/>
          <p:cNvSpPr>
            <a:spLocks noChangeArrowheads="1"/>
          </p:cNvSpPr>
          <p:nvPr/>
        </p:nvSpPr>
        <p:spPr bwMode="auto">
          <a:xfrm>
            <a:off x="5435600" y="1773238"/>
            <a:ext cx="936625" cy="431800"/>
          </a:xfrm>
          <a:prstGeom prst="wedgeRoundRectCallout">
            <a:avLst>
              <a:gd name="adj1" fmla="val 47968"/>
              <a:gd name="adj2" fmla="val 235296"/>
              <a:gd name="adj3" fmla="val 16667"/>
            </a:avLst>
          </a:prstGeom>
          <a:solidFill>
            <a:schemeClr val="accent1"/>
          </a:solidFill>
          <a:ln w="9525">
            <a:solidFill>
              <a:schemeClr val="tx1"/>
            </a:solidFill>
            <a:miter lim="800000"/>
            <a:headEnd/>
            <a:tailEnd/>
          </a:ln>
        </p:spPr>
        <p:txBody>
          <a:bodyPr/>
          <a:lstStyle/>
          <a:p>
            <a:pPr algn="ctr"/>
            <a:r>
              <a:rPr lang="en-GB">
                <a:solidFill>
                  <a:srgbClr val="FFFF00"/>
                </a:solidFill>
              </a:rPr>
              <a:t>Norms</a:t>
            </a:r>
          </a:p>
        </p:txBody>
      </p:sp>
      <p:sp>
        <p:nvSpPr>
          <p:cNvPr id="73748" name="AutoShape 20"/>
          <p:cNvSpPr>
            <a:spLocks noChangeArrowheads="1"/>
          </p:cNvSpPr>
          <p:nvPr/>
        </p:nvSpPr>
        <p:spPr bwMode="auto">
          <a:xfrm>
            <a:off x="8064500" y="3357563"/>
            <a:ext cx="1079500" cy="720725"/>
          </a:xfrm>
          <a:prstGeom prst="wedgeRoundRectCallout">
            <a:avLst>
              <a:gd name="adj1" fmla="val -120440"/>
              <a:gd name="adj2" fmla="val 16519"/>
              <a:gd name="adj3" fmla="val 16667"/>
            </a:avLst>
          </a:prstGeom>
          <a:solidFill>
            <a:schemeClr val="accent1"/>
          </a:solidFill>
          <a:ln w="9525">
            <a:solidFill>
              <a:schemeClr val="tx1"/>
            </a:solidFill>
            <a:miter lim="800000"/>
            <a:headEnd/>
            <a:tailEnd/>
          </a:ln>
        </p:spPr>
        <p:txBody>
          <a:bodyPr/>
          <a:lstStyle/>
          <a:p>
            <a:pPr algn="ctr"/>
            <a:r>
              <a:rPr lang="en-GB">
                <a:solidFill>
                  <a:srgbClr val="FFFF00"/>
                </a:solidFill>
              </a:rPr>
              <a:t>Self-efficacy</a:t>
            </a:r>
          </a:p>
        </p:txBody>
      </p:sp>
      <p:sp>
        <p:nvSpPr>
          <p:cNvPr id="73749" name="AutoShape 21"/>
          <p:cNvSpPr>
            <a:spLocks noChangeArrowheads="1"/>
          </p:cNvSpPr>
          <p:nvPr/>
        </p:nvSpPr>
        <p:spPr bwMode="auto">
          <a:xfrm>
            <a:off x="4211638" y="4581525"/>
            <a:ext cx="1403350" cy="360363"/>
          </a:xfrm>
          <a:prstGeom prst="wedgeRoundRectCallout">
            <a:avLst>
              <a:gd name="adj1" fmla="val 54977"/>
              <a:gd name="adj2" fmla="val -140750"/>
              <a:gd name="adj3" fmla="val 16667"/>
            </a:avLst>
          </a:prstGeom>
          <a:solidFill>
            <a:schemeClr val="accent1"/>
          </a:solidFill>
          <a:ln w="9525">
            <a:solidFill>
              <a:schemeClr val="tx1"/>
            </a:solidFill>
            <a:miter lim="800000"/>
            <a:headEnd/>
            <a:tailEnd/>
          </a:ln>
        </p:spPr>
        <p:txBody>
          <a:bodyPr/>
          <a:lstStyle/>
          <a:p>
            <a:pPr algn="ctr"/>
            <a:r>
              <a:rPr lang="en-GB">
                <a:solidFill>
                  <a:srgbClr val="FFFF00"/>
                </a:solidFill>
              </a:rPr>
              <a:t>Identity</a:t>
            </a:r>
          </a:p>
        </p:txBody>
      </p:sp>
      <p:sp>
        <p:nvSpPr>
          <p:cNvPr id="73750" name="AutoShape 22"/>
          <p:cNvSpPr>
            <a:spLocks noChangeArrowheads="1"/>
          </p:cNvSpPr>
          <p:nvPr/>
        </p:nvSpPr>
        <p:spPr bwMode="auto">
          <a:xfrm>
            <a:off x="4572000" y="5229225"/>
            <a:ext cx="1441450" cy="360363"/>
          </a:xfrm>
          <a:prstGeom prst="wedgeRoundRectCallout">
            <a:avLst>
              <a:gd name="adj1" fmla="val 59250"/>
              <a:gd name="adj2" fmla="val -311231"/>
              <a:gd name="adj3" fmla="val 16667"/>
            </a:avLst>
          </a:prstGeom>
          <a:solidFill>
            <a:schemeClr val="accent1"/>
          </a:solidFill>
          <a:ln w="9525">
            <a:solidFill>
              <a:schemeClr val="tx1"/>
            </a:solidFill>
            <a:miter lim="800000"/>
            <a:headEnd/>
            <a:tailEnd/>
          </a:ln>
        </p:spPr>
        <p:txBody>
          <a:bodyPr/>
          <a:lstStyle/>
          <a:p>
            <a:pPr algn="ctr"/>
            <a:r>
              <a:rPr lang="en-GB">
                <a:solidFill>
                  <a:srgbClr val="FFFF00"/>
                </a:solidFill>
              </a:rPr>
              <a:t>Knowledge</a:t>
            </a:r>
          </a:p>
        </p:txBody>
      </p:sp>
      <p:sp>
        <p:nvSpPr>
          <p:cNvPr id="73751" name="AutoShape 23"/>
          <p:cNvSpPr>
            <a:spLocks noChangeArrowheads="1"/>
          </p:cNvSpPr>
          <p:nvPr/>
        </p:nvSpPr>
        <p:spPr bwMode="auto">
          <a:xfrm>
            <a:off x="6804025" y="6165850"/>
            <a:ext cx="1584325" cy="431800"/>
          </a:xfrm>
          <a:prstGeom prst="wedgeRoundRectCallout">
            <a:avLst>
              <a:gd name="adj1" fmla="val -61222"/>
              <a:gd name="adj2" fmla="val -486398"/>
              <a:gd name="adj3" fmla="val 16667"/>
            </a:avLst>
          </a:prstGeom>
          <a:solidFill>
            <a:schemeClr val="accent1"/>
          </a:solidFill>
          <a:ln w="9525">
            <a:solidFill>
              <a:schemeClr val="tx1"/>
            </a:solidFill>
            <a:miter lim="800000"/>
            <a:headEnd/>
            <a:tailEnd/>
          </a:ln>
        </p:spPr>
        <p:txBody>
          <a:bodyPr/>
          <a:lstStyle/>
          <a:p>
            <a:pPr algn="ctr"/>
            <a:r>
              <a:rPr lang="en-GB">
                <a:solidFill>
                  <a:srgbClr val="FFFF00"/>
                </a:solidFill>
              </a:rPr>
              <a:t>Perceptions</a:t>
            </a:r>
          </a:p>
        </p:txBody>
      </p:sp>
      <p:sp>
        <p:nvSpPr>
          <p:cNvPr id="73752" name="AutoShape 24"/>
          <p:cNvSpPr>
            <a:spLocks noChangeArrowheads="1"/>
          </p:cNvSpPr>
          <p:nvPr/>
        </p:nvSpPr>
        <p:spPr bwMode="auto">
          <a:xfrm>
            <a:off x="4932363" y="5805488"/>
            <a:ext cx="1871662" cy="360362"/>
          </a:xfrm>
          <a:prstGeom prst="wedgeRoundRectCallout">
            <a:avLst>
              <a:gd name="adj1" fmla="val 20144"/>
              <a:gd name="adj2" fmla="val -477755"/>
              <a:gd name="adj3" fmla="val 16667"/>
            </a:avLst>
          </a:prstGeom>
          <a:solidFill>
            <a:schemeClr val="accent1"/>
          </a:solidFill>
          <a:ln w="9525">
            <a:solidFill>
              <a:schemeClr val="tx1"/>
            </a:solidFill>
            <a:miter lim="800000"/>
            <a:headEnd/>
            <a:tailEnd/>
          </a:ln>
        </p:spPr>
        <p:txBody>
          <a:bodyPr/>
          <a:lstStyle/>
          <a:p>
            <a:pPr algn="ctr"/>
            <a:r>
              <a:rPr lang="en-GB">
                <a:solidFill>
                  <a:srgbClr val="FFFF00"/>
                </a:solidFill>
              </a:rPr>
              <a:t>Leadership</a:t>
            </a:r>
          </a:p>
        </p:txBody>
      </p:sp>
      <p:sp>
        <p:nvSpPr>
          <p:cNvPr id="73753" name="AutoShape 25"/>
          <p:cNvSpPr>
            <a:spLocks noChangeArrowheads="1"/>
          </p:cNvSpPr>
          <p:nvPr/>
        </p:nvSpPr>
        <p:spPr bwMode="auto">
          <a:xfrm>
            <a:off x="6372225" y="1341438"/>
            <a:ext cx="1441450" cy="360362"/>
          </a:xfrm>
          <a:prstGeom prst="wedgeRoundRectCallout">
            <a:avLst>
              <a:gd name="adj1" fmla="val -28194"/>
              <a:gd name="adj2" fmla="val 402866"/>
              <a:gd name="adj3" fmla="val 16667"/>
            </a:avLst>
          </a:prstGeom>
          <a:solidFill>
            <a:schemeClr val="accent1"/>
          </a:solidFill>
          <a:ln w="9525">
            <a:solidFill>
              <a:schemeClr val="tx1"/>
            </a:solidFill>
            <a:miter lim="800000"/>
            <a:headEnd/>
            <a:tailEnd/>
          </a:ln>
        </p:spPr>
        <p:txBody>
          <a:bodyPr/>
          <a:lstStyle/>
          <a:p>
            <a:pPr algn="ctr"/>
            <a:r>
              <a:rPr lang="en-GB">
                <a:solidFill>
                  <a:srgbClr val="FFFF00"/>
                </a:solidFill>
              </a:rPr>
              <a:t>Experience</a:t>
            </a:r>
          </a:p>
        </p:txBody>
      </p:sp>
      <p:sp>
        <p:nvSpPr>
          <p:cNvPr id="73754" name="AutoShape 26"/>
          <p:cNvSpPr>
            <a:spLocks noChangeArrowheads="1"/>
          </p:cNvSpPr>
          <p:nvPr/>
        </p:nvSpPr>
        <p:spPr bwMode="auto">
          <a:xfrm>
            <a:off x="7596188" y="4868863"/>
            <a:ext cx="1547812" cy="360362"/>
          </a:xfrm>
          <a:prstGeom prst="wedgeRoundRectCallout">
            <a:avLst>
              <a:gd name="adj1" fmla="val -72972"/>
              <a:gd name="adj2" fmla="val -236782"/>
              <a:gd name="adj3" fmla="val 16667"/>
            </a:avLst>
          </a:prstGeom>
          <a:solidFill>
            <a:schemeClr val="accent1"/>
          </a:solidFill>
          <a:ln w="9525">
            <a:solidFill>
              <a:schemeClr val="tx1"/>
            </a:solidFill>
            <a:miter lim="800000"/>
            <a:headEnd/>
            <a:tailEnd/>
          </a:ln>
        </p:spPr>
        <p:txBody>
          <a:bodyPr/>
          <a:lstStyle/>
          <a:p>
            <a:pPr algn="ctr"/>
            <a:r>
              <a:rPr lang="en-GB">
                <a:solidFill>
                  <a:srgbClr val="FFFF00"/>
                </a:solidFill>
              </a:rPr>
              <a:t>Awareness</a:t>
            </a:r>
          </a:p>
        </p:txBody>
      </p:sp>
      <p:sp>
        <p:nvSpPr>
          <p:cNvPr id="73755" name="AutoShape 27"/>
          <p:cNvSpPr>
            <a:spLocks noChangeArrowheads="1"/>
          </p:cNvSpPr>
          <p:nvPr/>
        </p:nvSpPr>
        <p:spPr bwMode="auto">
          <a:xfrm>
            <a:off x="7956550" y="4221163"/>
            <a:ext cx="1008063" cy="360362"/>
          </a:xfrm>
          <a:prstGeom prst="wedgeRoundRectCallout">
            <a:avLst>
              <a:gd name="adj1" fmla="val -116773"/>
              <a:gd name="adj2" fmla="val -110352"/>
              <a:gd name="adj3" fmla="val 16667"/>
            </a:avLst>
          </a:prstGeom>
          <a:solidFill>
            <a:schemeClr val="accent1"/>
          </a:solidFill>
          <a:ln w="9525">
            <a:solidFill>
              <a:schemeClr val="tx1"/>
            </a:solidFill>
            <a:miter lim="800000"/>
            <a:headEnd/>
            <a:tailEnd/>
          </a:ln>
        </p:spPr>
        <p:txBody>
          <a:bodyPr/>
          <a:lstStyle/>
          <a:p>
            <a:pPr algn="ctr"/>
            <a:r>
              <a:rPr lang="en-GB">
                <a:solidFill>
                  <a:srgbClr val="FFFF00"/>
                </a:solidFill>
              </a:rPr>
              <a:t>Values</a:t>
            </a:r>
          </a:p>
        </p:txBody>
      </p:sp>
      <p:sp>
        <p:nvSpPr>
          <p:cNvPr id="73756" name="AutoShape 28"/>
          <p:cNvSpPr>
            <a:spLocks noChangeArrowheads="1"/>
          </p:cNvSpPr>
          <p:nvPr/>
        </p:nvSpPr>
        <p:spPr bwMode="auto">
          <a:xfrm>
            <a:off x="7524750" y="5661025"/>
            <a:ext cx="1223963" cy="360363"/>
          </a:xfrm>
          <a:prstGeom prst="wedgeRoundRectCallout">
            <a:avLst>
              <a:gd name="adj1" fmla="val -111347"/>
              <a:gd name="adj2" fmla="val -430176"/>
              <a:gd name="adj3" fmla="val 16667"/>
            </a:avLst>
          </a:prstGeom>
          <a:solidFill>
            <a:schemeClr val="accent1"/>
          </a:solidFill>
          <a:ln w="9525">
            <a:solidFill>
              <a:schemeClr val="tx1"/>
            </a:solidFill>
            <a:miter lim="800000"/>
            <a:headEnd/>
            <a:tailEnd/>
          </a:ln>
        </p:spPr>
        <p:txBody>
          <a:bodyPr/>
          <a:lstStyle/>
          <a:p>
            <a:pPr algn="ctr"/>
            <a:r>
              <a:rPr lang="en-GB">
                <a:solidFill>
                  <a:srgbClr val="FFFF00"/>
                </a:solidFill>
              </a:rPr>
              <a:t>Altruism</a:t>
            </a:r>
          </a:p>
        </p:txBody>
      </p:sp>
      <p:sp>
        <p:nvSpPr>
          <p:cNvPr id="73757" name="AutoShape 29"/>
          <p:cNvSpPr>
            <a:spLocks noChangeArrowheads="1"/>
          </p:cNvSpPr>
          <p:nvPr/>
        </p:nvSpPr>
        <p:spPr bwMode="auto">
          <a:xfrm>
            <a:off x="1403350" y="5661025"/>
            <a:ext cx="1584325" cy="431800"/>
          </a:xfrm>
          <a:prstGeom prst="wedgeRoundRectCallout">
            <a:avLst>
              <a:gd name="adj1" fmla="val 20343"/>
              <a:gd name="adj2" fmla="val -365074"/>
              <a:gd name="adj3" fmla="val 16667"/>
            </a:avLst>
          </a:prstGeom>
          <a:solidFill>
            <a:schemeClr val="accent1"/>
          </a:solidFill>
          <a:ln w="9525">
            <a:solidFill>
              <a:schemeClr val="tx1"/>
            </a:solidFill>
            <a:miter lim="800000"/>
            <a:headEnd/>
            <a:tailEnd/>
          </a:ln>
        </p:spPr>
        <p:txBody>
          <a:bodyPr/>
          <a:lstStyle/>
          <a:p>
            <a:pPr algn="ctr"/>
            <a:r>
              <a:rPr lang="en-GB">
                <a:solidFill>
                  <a:srgbClr val="FFFF00"/>
                </a:solidFill>
              </a:rPr>
              <a:t>Information</a:t>
            </a:r>
          </a:p>
        </p:txBody>
      </p:sp>
      <p:sp>
        <p:nvSpPr>
          <p:cNvPr id="73758" name="AutoShape 30"/>
          <p:cNvSpPr>
            <a:spLocks noChangeArrowheads="1"/>
          </p:cNvSpPr>
          <p:nvPr/>
        </p:nvSpPr>
        <p:spPr bwMode="auto">
          <a:xfrm>
            <a:off x="2484438" y="2060575"/>
            <a:ext cx="1081087" cy="360363"/>
          </a:xfrm>
          <a:prstGeom prst="wedgeRoundRectCallout">
            <a:avLst>
              <a:gd name="adj1" fmla="val -41630"/>
              <a:gd name="adj2" fmla="val 229736"/>
              <a:gd name="adj3" fmla="val 16667"/>
            </a:avLst>
          </a:prstGeom>
          <a:solidFill>
            <a:schemeClr val="accent1"/>
          </a:solidFill>
          <a:ln w="9525">
            <a:solidFill>
              <a:schemeClr val="tx1"/>
            </a:solidFill>
            <a:miter lim="800000"/>
            <a:headEnd/>
            <a:tailEnd/>
          </a:ln>
        </p:spPr>
        <p:txBody>
          <a:bodyPr/>
          <a:lstStyle/>
          <a:p>
            <a:pPr algn="ctr"/>
            <a:r>
              <a:rPr lang="en-GB">
                <a:solidFill>
                  <a:srgbClr val="FFFF00"/>
                </a:solidFill>
              </a:rPr>
              <a:t>Culture</a:t>
            </a:r>
          </a:p>
        </p:txBody>
      </p:sp>
      <p:sp>
        <p:nvSpPr>
          <p:cNvPr id="73759" name="AutoShape 31"/>
          <p:cNvSpPr>
            <a:spLocks noChangeArrowheads="1"/>
          </p:cNvSpPr>
          <p:nvPr/>
        </p:nvSpPr>
        <p:spPr bwMode="auto">
          <a:xfrm>
            <a:off x="107950" y="2493963"/>
            <a:ext cx="1584325" cy="647700"/>
          </a:xfrm>
          <a:prstGeom prst="wedgeRoundRectCallout">
            <a:avLst>
              <a:gd name="adj1" fmla="val 57917"/>
              <a:gd name="adj2" fmla="val 50245"/>
              <a:gd name="adj3" fmla="val 16667"/>
            </a:avLst>
          </a:prstGeom>
          <a:solidFill>
            <a:schemeClr val="accent1"/>
          </a:solidFill>
          <a:ln w="9525">
            <a:solidFill>
              <a:schemeClr val="tx1"/>
            </a:solidFill>
            <a:miter lim="800000"/>
            <a:headEnd/>
            <a:tailEnd/>
          </a:ln>
        </p:spPr>
        <p:txBody>
          <a:bodyPr/>
          <a:lstStyle/>
          <a:p>
            <a:pPr algn="ctr"/>
            <a:r>
              <a:rPr lang="en-GB">
                <a:solidFill>
                  <a:srgbClr val="FFFF00"/>
                </a:solidFill>
              </a:rPr>
              <a:t>Social networks</a:t>
            </a:r>
          </a:p>
        </p:txBody>
      </p:sp>
      <p:sp>
        <p:nvSpPr>
          <p:cNvPr id="73760" name="AutoShape 32"/>
          <p:cNvSpPr>
            <a:spLocks noChangeArrowheads="1"/>
          </p:cNvSpPr>
          <p:nvPr/>
        </p:nvSpPr>
        <p:spPr bwMode="auto">
          <a:xfrm>
            <a:off x="971550" y="1412875"/>
            <a:ext cx="1657350" cy="433388"/>
          </a:xfrm>
          <a:prstGeom prst="wedgeRoundRectCallout">
            <a:avLst>
              <a:gd name="adj1" fmla="val 25861"/>
              <a:gd name="adj2" fmla="val 355495"/>
              <a:gd name="adj3" fmla="val 16667"/>
            </a:avLst>
          </a:prstGeom>
          <a:solidFill>
            <a:schemeClr val="accent1"/>
          </a:solidFill>
          <a:ln w="9525">
            <a:solidFill>
              <a:schemeClr val="tx1"/>
            </a:solidFill>
            <a:miter lim="800000"/>
            <a:headEnd/>
            <a:tailEnd/>
          </a:ln>
        </p:spPr>
        <p:txBody>
          <a:bodyPr/>
          <a:lstStyle/>
          <a:p>
            <a:pPr algn="ctr"/>
            <a:r>
              <a:rPr lang="en-GB">
                <a:solidFill>
                  <a:srgbClr val="FFFF00"/>
                </a:solidFill>
              </a:rPr>
              <a:t>Infrastructure</a:t>
            </a:r>
          </a:p>
        </p:txBody>
      </p:sp>
      <p:sp>
        <p:nvSpPr>
          <p:cNvPr id="73761" name="AutoShape 33"/>
          <p:cNvSpPr>
            <a:spLocks noChangeArrowheads="1"/>
          </p:cNvSpPr>
          <p:nvPr/>
        </p:nvSpPr>
        <p:spPr bwMode="auto">
          <a:xfrm>
            <a:off x="2987675" y="2636838"/>
            <a:ext cx="1439863" cy="360362"/>
          </a:xfrm>
          <a:prstGeom prst="wedgeRoundRectCallout">
            <a:avLst>
              <a:gd name="adj1" fmla="val -42833"/>
              <a:gd name="adj2" fmla="val 75991"/>
              <a:gd name="adj3" fmla="val 16667"/>
            </a:avLst>
          </a:prstGeom>
          <a:solidFill>
            <a:schemeClr val="accent1"/>
          </a:solidFill>
          <a:ln w="9525">
            <a:solidFill>
              <a:schemeClr val="tx1"/>
            </a:solidFill>
            <a:miter lim="800000"/>
            <a:headEnd/>
            <a:tailEnd/>
          </a:ln>
        </p:spPr>
        <p:txBody>
          <a:bodyPr/>
          <a:lstStyle/>
          <a:p>
            <a:pPr algn="ctr"/>
            <a:r>
              <a:rPr lang="en-GB">
                <a:solidFill>
                  <a:srgbClr val="FFFF00"/>
                </a:solidFill>
              </a:rPr>
              <a:t>Geography</a:t>
            </a:r>
          </a:p>
        </p:txBody>
      </p:sp>
      <p:sp>
        <p:nvSpPr>
          <p:cNvPr id="73762" name="AutoShape 34"/>
          <p:cNvSpPr>
            <a:spLocks noChangeArrowheads="1"/>
          </p:cNvSpPr>
          <p:nvPr/>
        </p:nvSpPr>
        <p:spPr bwMode="auto">
          <a:xfrm>
            <a:off x="107950" y="4005263"/>
            <a:ext cx="1476375" cy="720725"/>
          </a:xfrm>
          <a:prstGeom prst="wedgeRoundRectCallout">
            <a:avLst>
              <a:gd name="adj1" fmla="val 64838"/>
              <a:gd name="adj2" fmla="val -28856"/>
              <a:gd name="adj3" fmla="val 16667"/>
            </a:avLst>
          </a:prstGeom>
          <a:solidFill>
            <a:schemeClr val="accent1"/>
          </a:solidFill>
          <a:ln w="9525">
            <a:solidFill>
              <a:schemeClr val="tx1"/>
            </a:solidFill>
            <a:miter lim="800000"/>
            <a:headEnd/>
            <a:tailEnd/>
          </a:ln>
        </p:spPr>
        <p:txBody>
          <a:bodyPr/>
          <a:lstStyle/>
          <a:p>
            <a:pPr algn="ctr"/>
            <a:r>
              <a:rPr lang="en-GB">
                <a:solidFill>
                  <a:srgbClr val="FFFF00"/>
                </a:solidFill>
              </a:rPr>
              <a:t>Institutional</a:t>
            </a:r>
          </a:p>
          <a:p>
            <a:pPr algn="ctr"/>
            <a:r>
              <a:rPr lang="en-GB">
                <a:solidFill>
                  <a:srgbClr val="FFFF00"/>
                </a:solidFill>
              </a:rPr>
              <a:t>framework</a:t>
            </a:r>
          </a:p>
        </p:txBody>
      </p:sp>
      <p:sp>
        <p:nvSpPr>
          <p:cNvPr id="73763" name="AutoShape 35"/>
          <p:cNvSpPr>
            <a:spLocks noChangeArrowheads="1"/>
          </p:cNvSpPr>
          <p:nvPr/>
        </p:nvSpPr>
        <p:spPr bwMode="auto">
          <a:xfrm>
            <a:off x="900113" y="4868863"/>
            <a:ext cx="1295400" cy="647700"/>
          </a:xfrm>
          <a:prstGeom prst="wedgeRoundRectCallout">
            <a:avLst>
              <a:gd name="adj1" fmla="val 47917"/>
              <a:gd name="adj2" fmla="val -150245"/>
              <a:gd name="adj3" fmla="val 16667"/>
            </a:avLst>
          </a:prstGeom>
          <a:solidFill>
            <a:schemeClr val="accent1"/>
          </a:solidFill>
          <a:ln w="9525">
            <a:solidFill>
              <a:schemeClr val="tx1"/>
            </a:solidFill>
            <a:miter lim="800000"/>
            <a:headEnd/>
            <a:tailEnd/>
          </a:ln>
        </p:spPr>
        <p:txBody>
          <a:bodyPr/>
          <a:lstStyle/>
          <a:p>
            <a:pPr algn="ctr"/>
            <a:r>
              <a:rPr lang="en-GB">
                <a:solidFill>
                  <a:srgbClr val="FFFF00"/>
                </a:solidFill>
              </a:rPr>
              <a:t>Access to capital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3746">
                                            <p:bg/>
                                          </p:spTgt>
                                        </p:tgtEl>
                                        <p:attrNameLst>
                                          <p:attrName>style.visibility</p:attrName>
                                        </p:attrNameLst>
                                      </p:cBhvr>
                                      <p:to>
                                        <p:strVal val="visible"/>
                                      </p:to>
                                    </p:set>
                                    <p:animEffect transition="in" filter="box(in)">
                                      <p:cBhvr>
                                        <p:cTn id="7" dur="500"/>
                                        <p:tgtEl>
                                          <p:spTgt spid="73746">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3746">
                                            <p:txEl>
                                              <p:pRg st="0" end="0"/>
                                            </p:txEl>
                                          </p:spTgt>
                                        </p:tgtEl>
                                        <p:attrNameLst>
                                          <p:attrName>style.visibility</p:attrName>
                                        </p:attrNameLst>
                                      </p:cBhvr>
                                      <p:to>
                                        <p:strVal val="visible"/>
                                      </p:to>
                                    </p:set>
                                    <p:animEffect transition="in" filter="box(in)">
                                      <p:cBhvr>
                                        <p:cTn id="10" dur="500"/>
                                        <p:tgtEl>
                                          <p:spTgt spid="73746">
                                            <p:txEl>
                                              <p:pRg st="0" end="0"/>
                                            </p:txEl>
                                          </p:spTgt>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73747"/>
                                        </p:tgtEl>
                                        <p:attrNameLst>
                                          <p:attrName>style.visibility</p:attrName>
                                        </p:attrNameLst>
                                      </p:cBhvr>
                                      <p:to>
                                        <p:strVal val="visible"/>
                                      </p:to>
                                    </p:set>
                                    <p:animEffect transition="in" filter="box(in)">
                                      <p:cBhvr>
                                        <p:cTn id="14" dur="500"/>
                                        <p:tgtEl>
                                          <p:spTgt spid="73747"/>
                                        </p:tgtEl>
                                      </p:cBhvr>
                                    </p:animEffect>
                                  </p:child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73753"/>
                                        </p:tgtEl>
                                        <p:attrNameLst>
                                          <p:attrName>style.visibility</p:attrName>
                                        </p:attrNameLst>
                                      </p:cBhvr>
                                      <p:to>
                                        <p:strVal val="visible"/>
                                      </p:to>
                                    </p:set>
                                    <p:animEffect transition="in" filter="box(in)">
                                      <p:cBhvr>
                                        <p:cTn id="18" dur="500"/>
                                        <p:tgtEl>
                                          <p:spTgt spid="73753"/>
                                        </p:tgtEl>
                                      </p:cBhvr>
                                    </p:animEffect>
                                  </p:childTnLst>
                                </p:cTn>
                              </p:par>
                            </p:childTnLst>
                          </p:cTn>
                        </p:par>
                        <p:par>
                          <p:cTn id="19" fill="hold">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73744"/>
                                        </p:tgtEl>
                                        <p:attrNameLst>
                                          <p:attrName>style.visibility</p:attrName>
                                        </p:attrNameLst>
                                      </p:cBhvr>
                                      <p:to>
                                        <p:strVal val="visible"/>
                                      </p:to>
                                    </p:set>
                                    <p:animEffect transition="in" filter="box(in)">
                                      <p:cBhvr>
                                        <p:cTn id="22" dur="500"/>
                                        <p:tgtEl>
                                          <p:spTgt spid="73744"/>
                                        </p:tgtEl>
                                      </p:cBhvr>
                                    </p:animEffect>
                                  </p:childTnLst>
                                </p:cTn>
                              </p:par>
                            </p:childTnLst>
                          </p:cTn>
                        </p:par>
                        <p:par>
                          <p:cTn id="23" fill="hold">
                            <p:stCondLst>
                              <p:cond delay="2000"/>
                            </p:stCondLst>
                            <p:childTnLst>
                              <p:par>
                                <p:cTn id="24" presetID="4" presetClass="entr" presetSubtype="16" fill="hold" grpId="0" nodeType="afterEffect">
                                  <p:stCondLst>
                                    <p:cond delay="0"/>
                                  </p:stCondLst>
                                  <p:childTnLst>
                                    <p:set>
                                      <p:cBhvr>
                                        <p:cTn id="25" dur="1" fill="hold">
                                          <p:stCondLst>
                                            <p:cond delay="0"/>
                                          </p:stCondLst>
                                        </p:cTn>
                                        <p:tgtEl>
                                          <p:spTgt spid="73745"/>
                                        </p:tgtEl>
                                        <p:attrNameLst>
                                          <p:attrName>style.visibility</p:attrName>
                                        </p:attrNameLst>
                                      </p:cBhvr>
                                      <p:to>
                                        <p:strVal val="visible"/>
                                      </p:to>
                                    </p:set>
                                    <p:animEffect transition="in" filter="box(in)">
                                      <p:cBhvr>
                                        <p:cTn id="26" dur="500"/>
                                        <p:tgtEl>
                                          <p:spTgt spid="73745"/>
                                        </p:tgtEl>
                                      </p:cBhvr>
                                    </p:animEffect>
                                  </p:childTnLst>
                                </p:cTn>
                              </p:par>
                            </p:childTnLst>
                          </p:cTn>
                        </p:par>
                        <p:par>
                          <p:cTn id="27" fill="hold">
                            <p:stCondLst>
                              <p:cond delay="2500"/>
                            </p:stCondLst>
                            <p:childTnLst>
                              <p:par>
                                <p:cTn id="28" presetID="4" presetClass="entr" presetSubtype="16" fill="hold" grpId="0" nodeType="afterEffect">
                                  <p:stCondLst>
                                    <p:cond delay="0"/>
                                  </p:stCondLst>
                                  <p:childTnLst>
                                    <p:set>
                                      <p:cBhvr>
                                        <p:cTn id="29" dur="1" fill="hold">
                                          <p:stCondLst>
                                            <p:cond delay="0"/>
                                          </p:stCondLst>
                                        </p:cTn>
                                        <p:tgtEl>
                                          <p:spTgt spid="73748"/>
                                        </p:tgtEl>
                                        <p:attrNameLst>
                                          <p:attrName>style.visibility</p:attrName>
                                        </p:attrNameLst>
                                      </p:cBhvr>
                                      <p:to>
                                        <p:strVal val="visible"/>
                                      </p:to>
                                    </p:set>
                                    <p:animEffect transition="in" filter="box(in)">
                                      <p:cBhvr>
                                        <p:cTn id="30" dur="500"/>
                                        <p:tgtEl>
                                          <p:spTgt spid="73748"/>
                                        </p:tgtEl>
                                      </p:cBhvr>
                                    </p:animEffect>
                                  </p:childTnLst>
                                </p:cTn>
                              </p:par>
                            </p:childTnLst>
                          </p:cTn>
                        </p:par>
                        <p:par>
                          <p:cTn id="31" fill="hold">
                            <p:stCondLst>
                              <p:cond delay="3000"/>
                            </p:stCondLst>
                            <p:childTnLst>
                              <p:par>
                                <p:cTn id="32" presetID="4" presetClass="entr" presetSubtype="16" fill="hold" grpId="0" nodeType="afterEffect">
                                  <p:stCondLst>
                                    <p:cond delay="0"/>
                                  </p:stCondLst>
                                  <p:childTnLst>
                                    <p:set>
                                      <p:cBhvr>
                                        <p:cTn id="33" dur="1" fill="hold">
                                          <p:stCondLst>
                                            <p:cond delay="0"/>
                                          </p:stCondLst>
                                        </p:cTn>
                                        <p:tgtEl>
                                          <p:spTgt spid="73755"/>
                                        </p:tgtEl>
                                        <p:attrNameLst>
                                          <p:attrName>style.visibility</p:attrName>
                                        </p:attrNameLst>
                                      </p:cBhvr>
                                      <p:to>
                                        <p:strVal val="visible"/>
                                      </p:to>
                                    </p:set>
                                    <p:animEffect transition="in" filter="box(in)">
                                      <p:cBhvr>
                                        <p:cTn id="34" dur="500"/>
                                        <p:tgtEl>
                                          <p:spTgt spid="73755"/>
                                        </p:tgtEl>
                                      </p:cBhvr>
                                    </p:animEffect>
                                  </p:childTnLst>
                                </p:cTn>
                              </p:par>
                            </p:childTnLst>
                          </p:cTn>
                        </p:par>
                        <p:par>
                          <p:cTn id="35" fill="hold">
                            <p:stCondLst>
                              <p:cond delay="3500"/>
                            </p:stCondLst>
                            <p:childTnLst>
                              <p:par>
                                <p:cTn id="36" presetID="4" presetClass="entr" presetSubtype="16" fill="hold" grpId="0" nodeType="afterEffect">
                                  <p:stCondLst>
                                    <p:cond delay="0"/>
                                  </p:stCondLst>
                                  <p:childTnLst>
                                    <p:set>
                                      <p:cBhvr>
                                        <p:cTn id="37" dur="1" fill="hold">
                                          <p:stCondLst>
                                            <p:cond delay="0"/>
                                          </p:stCondLst>
                                        </p:cTn>
                                        <p:tgtEl>
                                          <p:spTgt spid="73754"/>
                                        </p:tgtEl>
                                        <p:attrNameLst>
                                          <p:attrName>style.visibility</p:attrName>
                                        </p:attrNameLst>
                                      </p:cBhvr>
                                      <p:to>
                                        <p:strVal val="visible"/>
                                      </p:to>
                                    </p:set>
                                    <p:animEffect transition="in" filter="box(in)">
                                      <p:cBhvr>
                                        <p:cTn id="38" dur="500"/>
                                        <p:tgtEl>
                                          <p:spTgt spid="73754"/>
                                        </p:tgtEl>
                                      </p:cBhvr>
                                    </p:animEffect>
                                  </p:childTnLst>
                                </p:cTn>
                              </p:par>
                            </p:childTnLst>
                          </p:cTn>
                        </p:par>
                        <p:par>
                          <p:cTn id="39" fill="hold">
                            <p:stCondLst>
                              <p:cond delay="4000"/>
                            </p:stCondLst>
                            <p:childTnLst>
                              <p:par>
                                <p:cTn id="40" presetID="4" presetClass="entr" presetSubtype="16" fill="hold" grpId="0" nodeType="afterEffect">
                                  <p:stCondLst>
                                    <p:cond delay="0"/>
                                  </p:stCondLst>
                                  <p:childTnLst>
                                    <p:set>
                                      <p:cBhvr>
                                        <p:cTn id="41" dur="1" fill="hold">
                                          <p:stCondLst>
                                            <p:cond delay="0"/>
                                          </p:stCondLst>
                                        </p:cTn>
                                        <p:tgtEl>
                                          <p:spTgt spid="73756"/>
                                        </p:tgtEl>
                                        <p:attrNameLst>
                                          <p:attrName>style.visibility</p:attrName>
                                        </p:attrNameLst>
                                      </p:cBhvr>
                                      <p:to>
                                        <p:strVal val="visible"/>
                                      </p:to>
                                    </p:set>
                                    <p:animEffect transition="in" filter="box(in)">
                                      <p:cBhvr>
                                        <p:cTn id="42" dur="500"/>
                                        <p:tgtEl>
                                          <p:spTgt spid="73756"/>
                                        </p:tgtEl>
                                      </p:cBhvr>
                                    </p:animEffect>
                                  </p:childTnLst>
                                </p:cTn>
                              </p:par>
                            </p:childTnLst>
                          </p:cTn>
                        </p:par>
                        <p:par>
                          <p:cTn id="43" fill="hold">
                            <p:stCondLst>
                              <p:cond delay="4500"/>
                            </p:stCondLst>
                            <p:childTnLst>
                              <p:par>
                                <p:cTn id="44" presetID="4" presetClass="entr" presetSubtype="16" fill="hold" grpId="0" nodeType="afterEffect">
                                  <p:stCondLst>
                                    <p:cond delay="0"/>
                                  </p:stCondLst>
                                  <p:childTnLst>
                                    <p:set>
                                      <p:cBhvr>
                                        <p:cTn id="45" dur="1" fill="hold">
                                          <p:stCondLst>
                                            <p:cond delay="0"/>
                                          </p:stCondLst>
                                        </p:cTn>
                                        <p:tgtEl>
                                          <p:spTgt spid="73751"/>
                                        </p:tgtEl>
                                        <p:attrNameLst>
                                          <p:attrName>style.visibility</p:attrName>
                                        </p:attrNameLst>
                                      </p:cBhvr>
                                      <p:to>
                                        <p:strVal val="visible"/>
                                      </p:to>
                                    </p:set>
                                    <p:animEffect transition="in" filter="box(in)">
                                      <p:cBhvr>
                                        <p:cTn id="46" dur="500"/>
                                        <p:tgtEl>
                                          <p:spTgt spid="73751"/>
                                        </p:tgtEl>
                                      </p:cBhvr>
                                    </p:animEffect>
                                  </p:childTnLst>
                                </p:cTn>
                              </p:par>
                            </p:childTnLst>
                          </p:cTn>
                        </p:par>
                        <p:par>
                          <p:cTn id="47" fill="hold">
                            <p:stCondLst>
                              <p:cond delay="5000"/>
                            </p:stCondLst>
                            <p:childTnLst>
                              <p:par>
                                <p:cTn id="48" presetID="4" presetClass="entr" presetSubtype="16" fill="hold" grpId="0" nodeType="afterEffect">
                                  <p:stCondLst>
                                    <p:cond delay="0"/>
                                  </p:stCondLst>
                                  <p:childTnLst>
                                    <p:set>
                                      <p:cBhvr>
                                        <p:cTn id="49" dur="1" fill="hold">
                                          <p:stCondLst>
                                            <p:cond delay="0"/>
                                          </p:stCondLst>
                                        </p:cTn>
                                        <p:tgtEl>
                                          <p:spTgt spid="73752"/>
                                        </p:tgtEl>
                                        <p:attrNameLst>
                                          <p:attrName>style.visibility</p:attrName>
                                        </p:attrNameLst>
                                      </p:cBhvr>
                                      <p:to>
                                        <p:strVal val="visible"/>
                                      </p:to>
                                    </p:set>
                                    <p:animEffect transition="in" filter="box(in)">
                                      <p:cBhvr>
                                        <p:cTn id="50" dur="500"/>
                                        <p:tgtEl>
                                          <p:spTgt spid="73752"/>
                                        </p:tgtEl>
                                      </p:cBhvr>
                                    </p:animEffect>
                                  </p:childTnLst>
                                </p:cTn>
                              </p:par>
                            </p:childTnLst>
                          </p:cTn>
                        </p:par>
                        <p:par>
                          <p:cTn id="51" fill="hold">
                            <p:stCondLst>
                              <p:cond delay="5500"/>
                            </p:stCondLst>
                            <p:childTnLst>
                              <p:par>
                                <p:cTn id="52" presetID="4" presetClass="entr" presetSubtype="16" fill="hold" grpId="0" nodeType="afterEffect">
                                  <p:stCondLst>
                                    <p:cond delay="0"/>
                                  </p:stCondLst>
                                  <p:childTnLst>
                                    <p:set>
                                      <p:cBhvr>
                                        <p:cTn id="53" dur="1" fill="hold">
                                          <p:stCondLst>
                                            <p:cond delay="0"/>
                                          </p:stCondLst>
                                        </p:cTn>
                                        <p:tgtEl>
                                          <p:spTgt spid="73750"/>
                                        </p:tgtEl>
                                        <p:attrNameLst>
                                          <p:attrName>style.visibility</p:attrName>
                                        </p:attrNameLst>
                                      </p:cBhvr>
                                      <p:to>
                                        <p:strVal val="visible"/>
                                      </p:to>
                                    </p:set>
                                    <p:animEffect transition="in" filter="box(in)">
                                      <p:cBhvr>
                                        <p:cTn id="54" dur="500"/>
                                        <p:tgtEl>
                                          <p:spTgt spid="73750"/>
                                        </p:tgtEl>
                                      </p:cBhvr>
                                    </p:animEffect>
                                  </p:childTnLst>
                                </p:cTn>
                              </p:par>
                            </p:childTnLst>
                          </p:cTn>
                        </p:par>
                        <p:par>
                          <p:cTn id="55" fill="hold">
                            <p:stCondLst>
                              <p:cond delay="6000"/>
                            </p:stCondLst>
                            <p:childTnLst>
                              <p:par>
                                <p:cTn id="56" presetID="4" presetClass="entr" presetSubtype="16" fill="hold" grpId="0" nodeType="afterEffect">
                                  <p:stCondLst>
                                    <p:cond delay="0"/>
                                  </p:stCondLst>
                                  <p:childTnLst>
                                    <p:set>
                                      <p:cBhvr>
                                        <p:cTn id="57" dur="1" fill="hold">
                                          <p:stCondLst>
                                            <p:cond delay="0"/>
                                          </p:stCondLst>
                                        </p:cTn>
                                        <p:tgtEl>
                                          <p:spTgt spid="73749"/>
                                        </p:tgtEl>
                                        <p:attrNameLst>
                                          <p:attrName>style.visibility</p:attrName>
                                        </p:attrNameLst>
                                      </p:cBhvr>
                                      <p:to>
                                        <p:strVal val="visible"/>
                                      </p:to>
                                    </p:set>
                                    <p:animEffect transition="in" filter="box(in)">
                                      <p:cBhvr>
                                        <p:cTn id="58" dur="500"/>
                                        <p:tgtEl>
                                          <p:spTgt spid="73749"/>
                                        </p:tgtEl>
                                      </p:cBhvr>
                                    </p:animEffect>
                                  </p:childTnLst>
                                </p:cTn>
                              </p:par>
                            </p:childTnLst>
                          </p:cTn>
                        </p:par>
                        <p:par>
                          <p:cTn id="59" fill="hold">
                            <p:stCondLst>
                              <p:cond delay="6500"/>
                            </p:stCondLst>
                            <p:childTnLst>
                              <p:par>
                                <p:cTn id="60" presetID="4" presetClass="entr" presetSubtype="16" fill="hold" grpId="0" nodeType="afterEffect">
                                  <p:stCondLst>
                                    <p:cond delay="0"/>
                                  </p:stCondLst>
                                  <p:childTnLst>
                                    <p:set>
                                      <p:cBhvr>
                                        <p:cTn id="61" dur="1" fill="hold">
                                          <p:stCondLst>
                                            <p:cond delay="0"/>
                                          </p:stCondLst>
                                        </p:cTn>
                                        <p:tgtEl>
                                          <p:spTgt spid="73759"/>
                                        </p:tgtEl>
                                        <p:attrNameLst>
                                          <p:attrName>style.visibility</p:attrName>
                                        </p:attrNameLst>
                                      </p:cBhvr>
                                      <p:to>
                                        <p:strVal val="visible"/>
                                      </p:to>
                                    </p:set>
                                    <p:animEffect transition="in" filter="box(in)">
                                      <p:cBhvr>
                                        <p:cTn id="62" dur="500"/>
                                        <p:tgtEl>
                                          <p:spTgt spid="73759"/>
                                        </p:tgtEl>
                                      </p:cBhvr>
                                    </p:animEffect>
                                  </p:childTnLst>
                                </p:cTn>
                              </p:par>
                            </p:childTnLst>
                          </p:cTn>
                        </p:par>
                        <p:par>
                          <p:cTn id="63" fill="hold">
                            <p:stCondLst>
                              <p:cond delay="7000"/>
                            </p:stCondLst>
                            <p:childTnLst>
                              <p:par>
                                <p:cTn id="64" presetID="4" presetClass="entr" presetSubtype="16" fill="hold" grpId="0" nodeType="afterEffect">
                                  <p:stCondLst>
                                    <p:cond delay="0"/>
                                  </p:stCondLst>
                                  <p:childTnLst>
                                    <p:set>
                                      <p:cBhvr>
                                        <p:cTn id="65" dur="1" fill="hold">
                                          <p:stCondLst>
                                            <p:cond delay="0"/>
                                          </p:stCondLst>
                                        </p:cTn>
                                        <p:tgtEl>
                                          <p:spTgt spid="73757"/>
                                        </p:tgtEl>
                                        <p:attrNameLst>
                                          <p:attrName>style.visibility</p:attrName>
                                        </p:attrNameLst>
                                      </p:cBhvr>
                                      <p:to>
                                        <p:strVal val="visible"/>
                                      </p:to>
                                    </p:set>
                                    <p:animEffect transition="in" filter="box(in)">
                                      <p:cBhvr>
                                        <p:cTn id="66" dur="500"/>
                                        <p:tgtEl>
                                          <p:spTgt spid="73757"/>
                                        </p:tgtEl>
                                      </p:cBhvr>
                                    </p:animEffect>
                                  </p:childTnLst>
                                </p:cTn>
                              </p:par>
                            </p:childTnLst>
                          </p:cTn>
                        </p:par>
                        <p:par>
                          <p:cTn id="67" fill="hold">
                            <p:stCondLst>
                              <p:cond delay="7500"/>
                            </p:stCondLst>
                            <p:childTnLst>
                              <p:par>
                                <p:cTn id="68" presetID="4" presetClass="entr" presetSubtype="16" fill="hold" grpId="0" nodeType="afterEffect">
                                  <p:stCondLst>
                                    <p:cond delay="0"/>
                                  </p:stCondLst>
                                  <p:childTnLst>
                                    <p:set>
                                      <p:cBhvr>
                                        <p:cTn id="69" dur="1" fill="hold">
                                          <p:stCondLst>
                                            <p:cond delay="0"/>
                                          </p:stCondLst>
                                        </p:cTn>
                                        <p:tgtEl>
                                          <p:spTgt spid="73734"/>
                                        </p:tgtEl>
                                        <p:attrNameLst>
                                          <p:attrName>style.visibility</p:attrName>
                                        </p:attrNameLst>
                                      </p:cBhvr>
                                      <p:to>
                                        <p:strVal val="visible"/>
                                      </p:to>
                                    </p:set>
                                    <p:animEffect transition="in" filter="box(in)">
                                      <p:cBhvr>
                                        <p:cTn id="70" dur="500"/>
                                        <p:tgtEl>
                                          <p:spTgt spid="73734"/>
                                        </p:tgtEl>
                                      </p:cBhvr>
                                    </p:animEffect>
                                  </p:childTnLst>
                                </p:cTn>
                              </p:par>
                            </p:childTnLst>
                          </p:cTn>
                        </p:par>
                        <p:par>
                          <p:cTn id="71" fill="hold">
                            <p:stCondLst>
                              <p:cond delay="8000"/>
                            </p:stCondLst>
                            <p:childTnLst>
                              <p:par>
                                <p:cTn id="72" presetID="4" presetClass="entr" presetSubtype="16" fill="hold" grpId="0" nodeType="afterEffect">
                                  <p:stCondLst>
                                    <p:cond delay="0"/>
                                  </p:stCondLst>
                                  <p:childTnLst>
                                    <p:set>
                                      <p:cBhvr>
                                        <p:cTn id="73" dur="1" fill="hold">
                                          <p:stCondLst>
                                            <p:cond delay="0"/>
                                          </p:stCondLst>
                                        </p:cTn>
                                        <p:tgtEl>
                                          <p:spTgt spid="73758"/>
                                        </p:tgtEl>
                                        <p:attrNameLst>
                                          <p:attrName>style.visibility</p:attrName>
                                        </p:attrNameLst>
                                      </p:cBhvr>
                                      <p:to>
                                        <p:strVal val="visible"/>
                                      </p:to>
                                    </p:set>
                                    <p:animEffect transition="in" filter="box(in)">
                                      <p:cBhvr>
                                        <p:cTn id="74" dur="500"/>
                                        <p:tgtEl>
                                          <p:spTgt spid="73758"/>
                                        </p:tgtEl>
                                      </p:cBhvr>
                                    </p:animEffect>
                                  </p:childTnLst>
                                </p:cTn>
                              </p:par>
                            </p:childTnLst>
                          </p:cTn>
                        </p:par>
                        <p:par>
                          <p:cTn id="75" fill="hold">
                            <p:stCondLst>
                              <p:cond delay="8500"/>
                            </p:stCondLst>
                            <p:childTnLst>
                              <p:par>
                                <p:cTn id="76" presetID="4" presetClass="entr" presetSubtype="16" fill="hold" grpId="0" nodeType="afterEffect">
                                  <p:stCondLst>
                                    <p:cond delay="0"/>
                                  </p:stCondLst>
                                  <p:childTnLst>
                                    <p:set>
                                      <p:cBhvr>
                                        <p:cTn id="77" dur="1" fill="hold">
                                          <p:stCondLst>
                                            <p:cond delay="0"/>
                                          </p:stCondLst>
                                        </p:cTn>
                                        <p:tgtEl>
                                          <p:spTgt spid="73761"/>
                                        </p:tgtEl>
                                        <p:attrNameLst>
                                          <p:attrName>style.visibility</p:attrName>
                                        </p:attrNameLst>
                                      </p:cBhvr>
                                      <p:to>
                                        <p:strVal val="visible"/>
                                      </p:to>
                                    </p:set>
                                    <p:animEffect transition="in" filter="box(in)">
                                      <p:cBhvr>
                                        <p:cTn id="78" dur="500"/>
                                        <p:tgtEl>
                                          <p:spTgt spid="73761"/>
                                        </p:tgtEl>
                                      </p:cBhvr>
                                    </p:animEffect>
                                  </p:childTnLst>
                                </p:cTn>
                              </p:par>
                            </p:childTnLst>
                          </p:cTn>
                        </p:par>
                        <p:par>
                          <p:cTn id="79" fill="hold">
                            <p:stCondLst>
                              <p:cond delay="9000"/>
                            </p:stCondLst>
                            <p:childTnLst>
                              <p:par>
                                <p:cTn id="80" presetID="4" presetClass="entr" presetSubtype="16" fill="hold" grpId="0" nodeType="afterEffect">
                                  <p:stCondLst>
                                    <p:cond delay="0"/>
                                  </p:stCondLst>
                                  <p:childTnLst>
                                    <p:set>
                                      <p:cBhvr>
                                        <p:cTn id="81" dur="1" fill="hold">
                                          <p:stCondLst>
                                            <p:cond delay="0"/>
                                          </p:stCondLst>
                                        </p:cTn>
                                        <p:tgtEl>
                                          <p:spTgt spid="73760"/>
                                        </p:tgtEl>
                                        <p:attrNameLst>
                                          <p:attrName>style.visibility</p:attrName>
                                        </p:attrNameLst>
                                      </p:cBhvr>
                                      <p:to>
                                        <p:strVal val="visible"/>
                                      </p:to>
                                    </p:set>
                                    <p:animEffect transition="in" filter="box(in)">
                                      <p:cBhvr>
                                        <p:cTn id="82" dur="500"/>
                                        <p:tgtEl>
                                          <p:spTgt spid="73760"/>
                                        </p:tgtEl>
                                      </p:cBhvr>
                                    </p:animEffect>
                                  </p:childTnLst>
                                </p:cTn>
                              </p:par>
                            </p:childTnLst>
                          </p:cTn>
                        </p:par>
                        <p:par>
                          <p:cTn id="83" fill="hold">
                            <p:stCondLst>
                              <p:cond delay="9500"/>
                            </p:stCondLst>
                            <p:childTnLst>
                              <p:par>
                                <p:cTn id="84" presetID="4" presetClass="entr" presetSubtype="16" fill="hold" grpId="0" nodeType="afterEffect">
                                  <p:stCondLst>
                                    <p:cond delay="0"/>
                                  </p:stCondLst>
                                  <p:childTnLst>
                                    <p:set>
                                      <p:cBhvr>
                                        <p:cTn id="85" dur="1" fill="hold">
                                          <p:stCondLst>
                                            <p:cond delay="0"/>
                                          </p:stCondLst>
                                        </p:cTn>
                                        <p:tgtEl>
                                          <p:spTgt spid="73762"/>
                                        </p:tgtEl>
                                        <p:attrNameLst>
                                          <p:attrName>style.visibility</p:attrName>
                                        </p:attrNameLst>
                                      </p:cBhvr>
                                      <p:to>
                                        <p:strVal val="visible"/>
                                      </p:to>
                                    </p:set>
                                    <p:animEffect transition="in" filter="box(in)">
                                      <p:cBhvr>
                                        <p:cTn id="86" dur="500"/>
                                        <p:tgtEl>
                                          <p:spTgt spid="73762"/>
                                        </p:tgtEl>
                                      </p:cBhvr>
                                    </p:animEffect>
                                  </p:childTnLst>
                                </p:cTn>
                              </p:par>
                            </p:childTnLst>
                          </p:cTn>
                        </p:par>
                        <p:par>
                          <p:cTn id="87" fill="hold">
                            <p:stCondLst>
                              <p:cond delay="10000"/>
                            </p:stCondLst>
                            <p:childTnLst>
                              <p:par>
                                <p:cTn id="88" presetID="4" presetClass="entr" presetSubtype="16" fill="hold" grpId="0" nodeType="afterEffect">
                                  <p:stCondLst>
                                    <p:cond delay="0"/>
                                  </p:stCondLst>
                                  <p:childTnLst>
                                    <p:set>
                                      <p:cBhvr>
                                        <p:cTn id="89" dur="1" fill="hold">
                                          <p:stCondLst>
                                            <p:cond delay="0"/>
                                          </p:stCondLst>
                                        </p:cTn>
                                        <p:tgtEl>
                                          <p:spTgt spid="73763"/>
                                        </p:tgtEl>
                                        <p:attrNameLst>
                                          <p:attrName>style.visibility</p:attrName>
                                        </p:attrNameLst>
                                      </p:cBhvr>
                                      <p:to>
                                        <p:strVal val="visible"/>
                                      </p:to>
                                    </p:set>
                                    <p:animEffect transition="in" filter="box(in)">
                                      <p:cBhvr>
                                        <p:cTn id="90" dur="500"/>
                                        <p:tgtEl>
                                          <p:spTgt spid="73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animBg="1"/>
      <p:bldP spid="73744" grpId="0" animBg="1"/>
      <p:bldP spid="73745" grpId="0" animBg="1"/>
      <p:bldP spid="73746" grpId="0" build="p" animBg="1"/>
      <p:bldP spid="73747" grpId="0" animBg="1"/>
      <p:bldP spid="73748" grpId="0" animBg="1"/>
      <p:bldP spid="73749" grpId="0" animBg="1"/>
      <p:bldP spid="73750" grpId="0" animBg="1"/>
      <p:bldP spid="73751" grpId="0" animBg="1"/>
      <p:bldP spid="73752" grpId="0" animBg="1"/>
      <p:bldP spid="73753" grpId="0" animBg="1"/>
      <p:bldP spid="73754" grpId="0" animBg="1"/>
      <p:bldP spid="73755" grpId="0" animBg="1"/>
      <p:bldP spid="73756" grpId="0" animBg="1"/>
      <p:bldP spid="73757" grpId="0" animBg="1"/>
      <p:bldP spid="73758" grpId="0" animBg="1"/>
      <p:bldP spid="73759" grpId="0" animBg="1"/>
      <p:bldP spid="73760" grpId="0" animBg="1"/>
      <p:bldP spid="73761" grpId="0" animBg="1"/>
      <p:bldP spid="73762" grpId="0" animBg="1"/>
      <p:bldP spid="737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141288" y="142875"/>
            <a:ext cx="7216775" cy="923925"/>
          </a:xfrm>
        </p:spPr>
        <p:txBody>
          <a:bodyPr/>
          <a:lstStyle/>
          <a:p>
            <a:pPr algn="ctr" eaLnBrk="1" hangingPunct="1"/>
            <a:r>
              <a:rPr lang="en-GB" smtClean="0"/>
              <a:t/>
            </a:r>
            <a:br>
              <a:rPr lang="en-GB" smtClean="0"/>
            </a:br>
            <a:r>
              <a:rPr lang="en-GB" b="0" i="1" smtClean="0">
                <a:solidFill>
                  <a:schemeClr val="tx1"/>
                </a:solidFill>
              </a:rPr>
              <a:t>We know why people are acting and why they are not – the evidence shows...</a:t>
            </a:r>
            <a:br>
              <a:rPr lang="en-GB" b="0" i="1" smtClean="0">
                <a:solidFill>
                  <a:schemeClr val="tx1"/>
                </a:solidFill>
              </a:rPr>
            </a:br>
            <a:endParaRPr lang="en-US" b="0" i="1" smtClean="0">
              <a:solidFill>
                <a:schemeClr val="tx1"/>
              </a:solidFill>
            </a:endParaRPr>
          </a:p>
        </p:txBody>
      </p:sp>
      <p:graphicFrame>
        <p:nvGraphicFramePr>
          <p:cNvPr id="4" name="Content Placeholder 3"/>
          <p:cNvGraphicFramePr>
            <a:graphicFrameLocks noGrp="1"/>
          </p:cNvGraphicFramePr>
          <p:nvPr>
            <p:ph idx="1"/>
          </p:nvPr>
        </p:nvGraphicFramePr>
        <p:xfrm>
          <a:off x="211142" y="1484784"/>
          <a:ext cx="8721725"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bwMode="auto">
          <a:xfrm>
            <a:off x="1763713" y="5373688"/>
            <a:ext cx="7129462" cy="1127125"/>
          </a:xfrm>
          <a:prstGeom prst="roundRect">
            <a:avLst/>
          </a:prstGeom>
          <a:solidFill>
            <a:schemeClr val="accent5">
              <a:lumMod val="40000"/>
              <a:lumOff val="60000"/>
            </a:schemeClr>
          </a:solidFill>
          <a:ln w="9525" cap="flat" cmpd="sng" algn="ctr">
            <a:solidFill>
              <a:schemeClr val="bg1"/>
            </a:solidFill>
            <a:prstDash val="solid"/>
            <a:round/>
            <a:headEnd type="none" w="med" len="med"/>
            <a:tailEnd type="none" w="med" len="med"/>
          </a:ln>
          <a:effectLst/>
        </p:spPr>
        <p:txBody>
          <a:bodyPr/>
          <a:lstStyle/>
          <a:p>
            <a:pPr marL="115200" indent="-115200">
              <a:lnSpc>
                <a:spcPct val="90000"/>
              </a:lnSpc>
              <a:spcAft>
                <a:spcPts val="243"/>
              </a:spcAft>
              <a:buFont typeface="Arial" pitchFamily="34" charset="0"/>
              <a:buChar char="•"/>
              <a:defRPr/>
            </a:pPr>
            <a:r>
              <a:rPr lang="en-GB" sz="1350" dirty="0">
                <a:solidFill>
                  <a:srgbClr val="000000"/>
                </a:solidFill>
                <a:latin typeface="Arial"/>
                <a:cs typeface="Arial" pitchFamily="34" charset="0"/>
              </a:rPr>
              <a:t>Not all sustainable behaviours are motivated by environmental concerns – some act to avoid wastefulness, to feel good, to make cost savings or be a little frugal</a:t>
            </a:r>
          </a:p>
          <a:p>
            <a:pPr marL="115200" indent="-115200">
              <a:lnSpc>
                <a:spcPct val="90000"/>
              </a:lnSpc>
              <a:buFont typeface="Arial" pitchFamily="34" charset="0"/>
              <a:buChar char="•"/>
              <a:defRPr/>
            </a:pPr>
            <a:r>
              <a:rPr lang="en-GB" sz="1350" dirty="0">
                <a:solidFill>
                  <a:srgbClr val="000000"/>
                </a:solidFill>
                <a:latin typeface="Arial"/>
                <a:cs typeface="Arial" pitchFamily="34" charset="0"/>
              </a:rPr>
              <a:t>There is a disconnect between the small actions and the big issue</a:t>
            </a:r>
          </a:p>
          <a:p>
            <a:pPr marL="115200" indent="-115200">
              <a:lnSpc>
                <a:spcPct val="90000"/>
              </a:lnSpc>
              <a:buFont typeface="Arial" pitchFamily="34" charset="0"/>
              <a:buChar char="•"/>
              <a:defRPr/>
            </a:pPr>
            <a:r>
              <a:rPr lang="en-GB" sz="1350" dirty="0">
                <a:solidFill>
                  <a:srgbClr val="000000"/>
                </a:solidFill>
                <a:latin typeface="Arial"/>
                <a:cs typeface="Arial" pitchFamily="34" charset="0"/>
              </a:rPr>
              <a:t>People desire feedback on progress and validation – they want to know they are doing the ‘right’ things and progress is being made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algn="ctr"/>
            <a:r>
              <a:rPr lang="en-GB" b="0" i="1" smtClean="0">
                <a:solidFill>
                  <a:schemeClr val="tx1"/>
                </a:solidFill>
              </a:rPr>
              <a:t>Key principles to inform behavioural approaches </a:t>
            </a:r>
          </a:p>
        </p:txBody>
      </p:sp>
      <p:sp>
        <p:nvSpPr>
          <p:cNvPr id="90115" name="Content Placeholder 2"/>
          <p:cNvSpPr>
            <a:spLocks noGrp="1"/>
          </p:cNvSpPr>
          <p:nvPr>
            <p:ph idx="1"/>
          </p:nvPr>
        </p:nvSpPr>
        <p:spPr>
          <a:xfrm>
            <a:off x="211138" y="1214438"/>
            <a:ext cx="8932862" cy="4957762"/>
          </a:xfrm>
        </p:spPr>
        <p:txBody>
          <a:bodyPr/>
          <a:lstStyle/>
          <a:p>
            <a:pPr>
              <a:buFontTx/>
              <a:buNone/>
            </a:pPr>
            <a:r>
              <a:rPr lang="en-GB" sz="1800" b="1" smtClean="0"/>
              <a:t>We will if you will </a:t>
            </a:r>
          </a:p>
          <a:p>
            <a:r>
              <a:rPr lang="en-GB" sz="1600" b="1" i="1" smtClean="0"/>
              <a:t>Make the ‘right’ choices easier </a:t>
            </a:r>
            <a:r>
              <a:rPr lang="en-GB" sz="1600" i="1" smtClean="0"/>
              <a:t>– </a:t>
            </a:r>
            <a:r>
              <a:rPr lang="en-GB" sz="1600" smtClean="0"/>
              <a:t>co-design and partnership delivery involving Government, business, communities, and civil society can address the barriers to uptake, be more effective, and provide a mandate to help ‘green’ lifestyles incrementally</a:t>
            </a:r>
          </a:p>
          <a:p>
            <a:r>
              <a:rPr lang="en-GB" sz="1600" b="1" i="1" smtClean="0">
                <a:solidFill>
                  <a:schemeClr val="tx1"/>
                </a:solidFill>
              </a:rPr>
              <a:t>Leading by example and consistency are core foundations - </a:t>
            </a:r>
            <a:r>
              <a:rPr lang="en-GB" sz="1600" smtClean="0">
                <a:solidFill>
                  <a:schemeClr val="tx1"/>
                </a:solidFill>
              </a:rPr>
              <a:t>demonstrating government and business are acting themselves as well as enabling others to act is critical. People don’t view policies in isolation - demonstrating consistency in national and local government policies can show the importance of the issue </a:t>
            </a:r>
            <a:endParaRPr lang="en-GB" sz="1600" smtClean="0"/>
          </a:p>
          <a:p>
            <a:pPr>
              <a:buFontTx/>
              <a:buNone/>
            </a:pPr>
            <a:r>
              <a:rPr lang="en-GB" sz="1800" b="1" smtClean="0">
                <a:solidFill>
                  <a:schemeClr val="tx1"/>
                </a:solidFill>
              </a:rPr>
              <a:t>Start where people are </a:t>
            </a:r>
          </a:p>
          <a:p>
            <a:r>
              <a:rPr lang="en-GB" sz="1600" b="1" i="1" smtClean="0">
                <a:solidFill>
                  <a:schemeClr val="tx1"/>
                </a:solidFill>
              </a:rPr>
              <a:t>Encourage people to see sustainable lifestyles differently </a:t>
            </a:r>
            <a:r>
              <a:rPr lang="en-GB" sz="1600" smtClean="0">
                <a:solidFill>
                  <a:schemeClr val="tx1"/>
                </a:solidFill>
              </a:rPr>
              <a:t>- u</a:t>
            </a:r>
            <a:r>
              <a:rPr lang="en-GB" sz="1600" smtClean="0"/>
              <a:t>nderstand how people feel about current behaviours and ‘desired’ behaviours. Make the links to what different groups care about – go beyond environmental concern – and across lifestyles</a:t>
            </a:r>
          </a:p>
          <a:p>
            <a:pPr>
              <a:buFontTx/>
              <a:buNone/>
            </a:pPr>
            <a:r>
              <a:rPr lang="en-GB" sz="1800" b="1" smtClean="0"/>
              <a:t>No single solution</a:t>
            </a:r>
          </a:p>
          <a:p>
            <a:r>
              <a:rPr lang="en-GB" sz="1600" b="1" i="1" smtClean="0"/>
              <a:t>Multiple measures at multiple levels </a:t>
            </a:r>
            <a:r>
              <a:rPr lang="en-GB" sz="1600" smtClean="0"/>
              <a:t>– design a package of measures to enable different groups to act.  Development is informed by our understanding of what is more likely to work; of why people act and why they do not; and of people’s responses to different interventions</a:t>
            </a:r>
          </a:p>
          <a:p>
            <a:endParaRPr lang="en-GB" sz="2000" smtClean="0"/>
          </a:p>
          <a:p>
            <a:pPr>
              <a:buFontTx/>
              <a:buNone/>
            </a:pPr>
            <a:endParaRPr lang="en-GB" sz="20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algn="ctr"/>
            <a:r>
              <a:rPr lang="en-GB" b="0" i="1" smtClean="0">
                <a:solidFill>
                  <a:schemeClr val="tx1"/>
                </a:solidFill>
              </a:rPr>
              <a:t>Influencing behaviour:</a:t>
            </a:r>
          </a:p>
        </p:txBody>
      </p:sp>
      <p:sp>
        <p:nvSpPr>
          <p:cNvPr id="91139" name="Content Placeholder 2"/>
          <p:cNvSpPr>
            <a:spLocks noGrp="1"/>
          </p:cNvSpPr>
          <p:nvPr>
            <p:ph idx="1"/>
          </p:nvPr>
        </p:nvSpPr>
        <p:spPr>
          <a:xfrm>
            <a:off x="211138" y="1412875"/>
            <a:ext cx="8721725" cy="4759325"/>
          </a:xfrm>
        </p:spPr>
        <p:txBody>
          <a:bodyPr/>
          <a:lstStyle/>
          <a:p>
            <a:r>
              <a:rPr lang="en-GB" sz="2800" smtClean="0"/>
              <a:t>Published the </a:t>
            </a:r>
            <a:r>
              <a:rPr lang="en-GB" sz="2800" i="1" smtClean="0"/>
              <a:t>Framework for Sustainable Living</a:t>
            </a:r>
            <a:r>
              <a:rPr lang="en-GB" sz="2800" smtClean="0"/>
              <a:t>– to help organisations influence their customers, members</a:t>
            </a:r>
          </a:p>
          <a:p>
            <a:pPr>
              <a:buFontTx/>
              <a:buNone/>
            </a:pPr>
            <a:r>
              <a:rPr lang="en-GB" sz="2400" smtClean="0">
                <a:solidFill>
                  <a:srgbClr val="C00000"/>
                </a:solidFill>
              </a:rPr>
              <a:t>http://archive.defra.gov.uk/environment/economy/documents/sustainable-life-framework.pdf</a:t>
            </a:r>
          </a:p>
          <a:p>
            <a:r>
              <a:rPr lang="en-GB" sz="2800" smtClean="0"/>
              <a:t>Partnership projects with business</a:t>
            </a:r>
            <a:endParaRPr lang="en-GB" sz="2800" i="1" smtClean="0"/>
          </a:p>
          <a:p>
            <a:r>
              <a:rPr lang="en-GB" sz="2800" smtClean="0"/>
              <a:t>Action research to test innovative approaches to influencing behaviour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algn="ctr"/>
            <a:r>
              <a:rPr lang="en-GB" b="0" i="1" smtClean="0">
                <a:solidFill>
                  <a:schemeClr val="tx1"/>
                </a:solidFill>
              </a:rPr>
              <a:t>In summary</a:t>
            </a:r>
          </a:p>
        </p:txBody>
      </p:sp>
      <p:sp>
        <p:nvSpPr>
          <p:cNvPr id="92163" name="Content Placeholder 2"/>
          <p:cNvSpPr>
            <a:spLocks noGrp="1"/>
          </p:cNvSpPr>
          <p:nvPr>
            <p:ph idx="1"/>
          </p:nvPr>
        </p:nvSpPr>
        <p:spPr>
          <a:xfrm>
            <a:off x="211138" y="1628775"/>
            <a:ext cx="8721725" cy="4543425"/>
          </a:xfrm>
        </p:spPr>
        <p:txBody>
          <a:bodyPr/>
          <a:lstStyle/>
          <a:p>
            <a:r>
              <a:rPr lang="en-GB" sz="2800" smtClean="0"/>
              <a:t>Supply chain measurement and action essential</a:t>
            </a:r>
          </a:p>
          <a:p>
            <a:r>
              <a:rPr lang="en-GB" sz="2800" smtClean="0"/>
              <a:t>Requires joint action by Govt and industry</a:t>
            </a:r>
          </a:p>
          <a:p>
            <a:r>
              <a:rPr lang="en-GB" sz="2800" smtClean="0"/>
              <a:t>Voluntary action can be facilitated by Govt, but industry must  be ambitious for change</a:t>
            </a:r>
          </a:p>
          <a:p>
            <a:r>
              <a:rPr lang="en-GB" sz="2800" smtClean="0"/>
              <a:t>Business can help stimulate consumer demand for more sustainable products – civil society campaigns can be helpful!  </a:t>
            </a:r>
          </a:p>
          <a:p>
            <a:pPr algn="ctr">
              <a:buFontTx/>
              <a:buNone/>
            </a:pPr>
            <a:r>
              <a:rPr lang="en-GB" sz="2800" i="1" smtClean="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0" y="1341438"/>
            <a:ext cx="9144000" cy="4248150"/>
          </a:xfrm>
          <a:prstGeom prst="rect">
            <a:avLst/>
          </a:prstGeom>
          <a:noFill/>
          <a:ln w="9525">
            <a:noFill/>
            <a:miter lim="800000"/>
            <a:headEnd/>
            <a:tailEnd/>
          </a:ln>
        </p:spPr>
      </p:pic>
      <p:sp>
        <p:nvSpPr>
          <p:cNvPr id="71683" name="Title 1"/>
          <p:cNvSpPr>
            <a:spLocks noGrp="1"/>
          </p:cNvSpPr>
          <p:nvPr>
            <p:ph type="title"/>
          </p:nvPr>
        </p:nvSpPr>
        <p:spPr>
          <a:xfrm>
            <a:off x="0" y="260350"/>
            <a:ext cx="7812088" cy="836613"/>
          </a:xfrm>
        </p:spPr>
        <p:txBody>
          <a:bodyPr/>
          <a:lstStyle/>
          <a:p>
            <a:pPr algn="ctr" eaLnBrk="1" hangingPunct="1"/>
            <a:r>
              <a:rPr lang="en-GB" sz="2400" b="0" i="1" smtClean="0">
                <a:solidFill>
                  <a:schemeClr val="tx1"/>
                </a:solidFill>
              </a:rPr>
              <a:t>Context: UK consumption GHG emissions increased by 15% from 2000-2008</a:t>
            </a:r>
          </a:p>
        </p:txBody>
      </p:sp>
      <p:sp>
        <p:nvSpPr>
          <p:cNvPr id="71684" name="Content Placeholder 2"/>
          <p:cNvSpPr>
            <a:spLocks noGrp="1"/>
          </p:cNvSpPr>
          <p:nvPr>
            <p:ph idx="1"/>
          </p:nvPr>
        </p:nvSpPr>
        <p:spPr>
          <a:xfrm>
            <a:off x="179388" y="4941888"/>
            <a:ext cx="8713787" cy="1916112"/>
          </a:xfrm>
        </p:spPr>
        <p:txBody>
          <a:bodyPr/>
          <a:lstStyle/>
          <a:p>
            <a:pPr eaLnBrk="1" hangingPunct="1">
              <a:buFontTx/>
              <a:buNone/>
            </a:pPr>
            <a:r>
              <a:rPr lang="en-GB" sz="1200" i="1" smtClean="0"/>
              <a:t>Territorial emissions</a:t>
            </a:r>
            <a:r>
              <a:rPr lang="en-GB" sz="1200" smtClean="0"/>
              <a:t> refers to emissions from UK territory. Territorial emissions is the way greenhouse gas emissions are reported under the United Nations Framework Convention on Climate Change (UNFCCC). </a:t>
            </a:r>
          </a:p>
          <a:p>
            <a:pPr eaLnBrk="1" hangingPunct="1">
              <a:buFontTx/>
              <a:buNone/>
            </a:pPr>
            <a:r>
              <a:rPr lang="en-GB" sz="1200" i="1" smtClean="0"/>
              <a:t>Producer impacts</a:t>
            </a:r>
            <a:r>
              <a:rPr lang="en-GB" sz="1200" smtClean="0"/>
              <a:t> refers to impacts associated with the activities of UK citizens. They differ from territorial impacts in that they include impacts from international aviation and shipping and some activities of UK citizens abroad; and exclude the corresponding activities of non-UK citizens in the UK.</a:t>
            </a:r>
          </a:p>
          <a:p>
            <a:pPr eaLnBrk="1" hangingPunct="1">
              <a:buFontTx/>
              <a:buNone/>
            </a:pPr>
            <a:r>
              <a:rPr lang="en-GB" sz="1200" i="1" smtClean="0"/>
              <a:t>Consumer impacts</a:t>
            </a:r>
            <a:r>
              <a:rPr lang="en-GB" sz="1200" smtClean="0"/>
              <a:t> includes all global impacts in the production of goods and services that are consumed by UK domestic final consumption. This differs from producer impacts by including import related impacts and excluding export related impacts.</a:t>
            </a:r>
          </a:p>
          <a:p>
            <a:pPr eaLnBrk="1" hangingPunct="1">
              <a:buFontTx/>
              <a:buNone/>
            </a:pPr>
            <a:r>
              <a:rPr lang="en-GB" sz="1200" i="1" smtClean="0"/>
              <a:t>Direct emissions </a:t>
            </a:r>
            <a:r>
              <a:rPr lang="en-GB" sz="1200" smtClean="0"/>
              <a:t>are those directly emitted by use of fossil fuels in the home and private motoring. </a:t>
            </a:r>
          </a:p>
          <a:p>
            <a:pPr eaLnBrk="1" hangingPunct="1">
              <a:buFontTx/>
              <a:buNone/>
            </a:pPr>
            <a:r>
              <a:rPr lang="en-GB" sz="1200" smtClean="0"/>
              <a:t>NB As direct emissions are constant for all 3 categories, they have been subtracted from subsequent sectoral breakdowns</a:t>
            </a:r>
          </a:p>
          <a:p>
            <a:pPr eaLnBrk="1" hangingPunct="1">
              <a:buFontTx/>
              <a:buNone/>
            </a:pPr>
            <a:endParaRPr lang="en-GB" sz="1200" smtClean="0"/>
          </a:p>
        </p:txBody>
      </p:sp>
      <p:sp>
        <p:nvSpPr>
          <p:cNvPr id="71685" name="TextBox 1"/>
          <p:cNvSpPr txBox="1">
            <a:spLocks noChangeArrowheads="1"/>
          </p:cNvSpPr>
          <p:nvPr/>
        </p:nvSpPr>
        <p:spPr bwMode="auto">
          <a:xfrm>
            <a:off x="6875463" y="2781300"/>
            <a:ext cx="936625" cy="576263"/>
          </a:xfrm>
          <a:prstGeom prst="rect">
            <a:avLst/>
          </a:prstGeom>
          <a:noFill/>
          <a:ln w="9525">
            <a:noFill/>
            <a:miter lim="800000"/>
            <a:headEnd/>
            <a:tailEnd/>
          </a:ln>
        </p:spPr>
        <p:txBody>
          <a:bodyPr/>
          <a:lstStyle/>
          <a:p>
            <a:endParaRPr lang="en-GB" sz="1600" i="1">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ph idx="1"/>
          </p:nvPr>
        </p:nvGraphicFramePr>
        <p:xfrm>
          <a:off x="1716088" y="2649538"/>
          <a:ext cx="4778375" cy="3187700"/>
        </p:xfrm>
        <a:graphic>
          <a:graphicData uri="http://schemas.openxmlformats.org/presentationml/2006/ole">
            <p:oleObj spid="_x0000_s1026" name="Chart" r:id="rId4" imgW="6096000" imgH="4067085" progId="MSGraph.Chart.8">
              <p:embed followColorScheme="full"/>
            </p:oleObj>
          </a:graphicData>
        </a:graphic>
      </p:graphicFrame>
      <p:sp>
        <p:nvSpPr>
          <p:cNvPr id="1027" name="Text Box 4"/>
          <p:cNvSpPr txBox="1">
            <a:spLocks noChangeArrowheads="1"/>
          </p:cNvSpPr>
          <p:nvPr/>
        </p:nvSpPr>
        <p:spPr bwMode="auto">
          <a:xfrm>
            <a:off x="0" y="2776538"/>
            <a:ext cx="1800225" cy="915987"/>
          </a:xfrm>
          <a:prstGeom prst="rect">
            <a:avLst/>
          </a:prstGeom>
          <a:noFill/>
          <a:ln w="25400" algn="ctr">
            <a:noFill/>
            <a:miter lim="800000"/>
            <a:headEnd/>
            <a:tailEnd/>
          </a:ln>
        </p:spPr>
        <p:txBody>
          <a:bodyPr>
            <a:spAutoFit/>
          </a:bodyPr>
          <a:lstStyle/>
          <a:p>
            <a:pPr algn="r">
              <a:spcBef>
                <a:spcPct val="50000"/>
              </a:spcBef>
              <a:defRPr/>
            </a:pPr>
            <a:r>
              <a:rPr lang="en-US" b="1">
                <a:solidFill>
                  <a:srgbClr val="CC6600"/>
                </a:solidFill>
                <a:cs typeface="+mn-cs"/>
              </a:rPr>
              <a:t>Buildings and appliances</a:t>
            </a:r>
            <a:r>
              <a:rPr lang="en-US">
                <a:solidFill>
                  <a:srgbClr val="000000"/>
                </a:solidFill>
                <a:cs typeface="+mn-cs"/>
              </a:rPr>
              <a:t>  </a:t>
            </a:r>
            <a:br>
              <a:rPr lang="en-US">
                <a:solidFill>
                  <a:srgbClr val="000000"/>
                </a:solidFill>
                <a:cs typeface="+mn-cs"/>
              </a:rPr>
            </a:br>
            <a:r>
              <a:rPr lang="en-US">
                <a:solidFill>
                  <a:srgbClr val="000000"/>
                </a:solidFill>
                <a:cs typeface="+mn-cs"/>
              </a:rPr>
              <a:t>(20-35%)</a:t>
            </a:r>
          </a:p>
        </p:txBody>
      </p:sp>
      <p:sp>
        <p:nvSpPr>
          <p:cNvPr id="1028" name="Text Box 5"/>
          <p:cNvSpPr txBox="1">
            <a:spLocks noChangeArrowheads="1"/>
          </p:cNvSpPr>
          <p:nvPr/>
        </p:nvSpPr>
        <p:spPr bwMode="auto">
          <a:xfrm>
            <a:off x="0" y="5173663"/>
            <a:ext cx="2524125" cy="641350"/>
          </a:xfrm>
          <a:prstGeom prst="rect">
            <a:avLst/>
          </a:prstGeom>
          <a:noFill/>
          <a:ln w="25400" algn="ctr">
            <a:noFill/>
            <a:miter lim="800000"/>
            <a:headEnd/>
            <a:tailEnd/>
          </a:ln>
        </p:spPr>
        <p:txBody>
          <a:bodyPr>
            <a:spAutoFit/>
          </a:bodyPr>
          <a:lstStyle/>
          <a:p>
            <a:pPr algn="r">
              <a:spcBef>
                <a:spcPct val="50000"/>
              </a:spcBef>
              <a:defRPr/>
            </a:pPr>
            <a:r>
              <a:rPr lang="en-US" b="1">
                <a:solidFill>
                  <a:srgbClr val="CC6600"/>
                </a:solidFill>
                <a:cs typeface="+mn-cs"/>
              </a:rPr>
              <a:t>Passenger transport</a:t>
            </a:r>
            <a:r>
              <a:rPr lang="en-US">
                <a:solidFill>
                  <a:srgbClr val="000000"/>
                </a:solidFill>
                <a:cs typeface="+mn-cs"/>
              </a:rPr>
              <a:t> (15-20%)</a:t>
            </a:r>
          </a:p>
        </p:txBody>
      </p:sp>
      <p:sp>
        <p:nvSpPr>
          <p:cNvPr id="1029" name="Text Box 6"/>
          <p:cNvSpPr txBox="1">
            <a:spLocks noChangeArrowheads="1"/>
          </p:cNvSpPr>
          <p:nvPr/>
        </p:nvSpPr>
        <p:spPr bwMode="auto">
          <a:xfrm>
            <a:off x="3297238" y="5881688"/>
            <a:ext cx="1698625" cy="923925"/>
          </a:xfrm>
          <a:prstGeom prst="rect">
            <a:avLst/>
          </a:prstGeom>
          <a:noFill/>
          <a:ln w="25400" algn="ctr">
            <a:noFill/>
            <a:miter lim="800000"/>
            <a:headEnd/>
            <a:tailEnd/>
          </a:ln>
        </p:spPr>
        <p:txBody>
          <a:bodyPr>
            <a:spAutoFit/>
          </a:bodyPr>
          <a:lstStyle/>
          <a:p>
            <a:pPr>
              <a:spcBef>
                <a:spcPct val="50000"/>
              </a:spcBef>
              <a:defRPr/>
            </a:pPr>
            <a:r>
              <a:rPr lang="en-US" b="1">
                <a:solidFill>
                  <a:srgbClr val="CC6600"/>
                </a:solidFill>
                <a:cs typeface="+mn-cs"/>
              </a:rPr>
              <a:t>Food and drink</a:t>
            </a:r>
            <a:r>
              <a:rPr lang="en-US">
                <a:solidFill>
                  <a:srgbClr val="000000"/>
                </a:solidFill>
                <a:cs typeface="+mn-cs"/>
              </a:rPr>
              <a:t>  (20-30%)</a:t>
            </a:r>
          </a:p>
        </p:txBody>
      </p:sp>
      <p:sp>
        <p:nvSpPr>
          <p:cNvPr id="1030" name="Text Box 7"/>
          <p:cNvSpPr txBox="1">
            <a:spLocks noChangeArrowheads="1"/>
          </p:cNvSpPr>
          <p:nvPr/>
        </p:nvSpPr>
        <p:spPr bwMode="auto">
          <a:xfrm>
            <a:off x="2039938" y="1924050"/>
            <a:ext cx="1093787" cy="923925"/>
          </a:xfrm>
          <a:prstGeom prst="rect">
            <a:avLst/>
          </a:prstGeom>
          <a:noFill/>
          <a:ln w="25400" algn="ctr">
            <a:noFill/>
            <a:miter lim="800000"/>
            <a:headEnd/>
            <a:tailEnd/>
          </a:ln>
        </p:spPr>
        <p:txBody>
          <a:bodyPr>
            <a:spAutoFit/>
          </a:bodyPr>
          <a:lstStyle/>
          <a:p>
            <a:pPr>
              <a:spcBef>
                <a:spcPct val="50000"/>
              </a:spcBef>
              <a:defRPr/>
            </a:pPr>
            <a:r>
              <a:rPr lang="en-US" b="1">
                <a:solidFill>
                  <a:srgbClr val="CC6600"/>
                </a:solidFill>
                <a:cs typeface="+mn-cs"/>
              </a:rPr>
              <a:t>Clothing</a:t>
            </a:r>
            <a:r>
              <a:rPr lang="en-US">
                <a:solidFill>
                  <a:srgbClr val="000000"/>
                </a:solidFill>
                <a:cs typeface="+mn-cs"/>
              </a:rPr>
              <a:t>  </a:t>
            </a:r>
            <a:br>
              <a:rPr lang="en-US">
                <a:solidFill>
                  <a:srgbClr val="000000"/>
                </a:solidFill>
                <a:cs typeface="+mn-cs"/>
              </a:rPr>
            </a:br>
            <a:r>
              <a:rPr lang="en-US">
                <a:solidFill>
                  <a:srgbClr val="000000"/>
                </a:solidFill>
                <a:cs typeface="+mn-cs"/>
              </a:rPr>
              <a:t>(5-10%)</a:t>
            </a:r>
          </a:p>
        </p:txBody>
      </p:sp>
      <p:sp>
        <p:nvSpPr>
          <p:cNvPr id="1031" name="Text Box 8"/>
          <p:cNvSpPr txBox="1">
            <a:spLocks noChangeArrowheads="1"/>
          </p:cNvSpPr>
          <p:nvPr/>
        </p:nvSpPr>
        <p:spPr bwMode="auto">
          <a:xfrm>
            <a:off x="3532188" y="1736725"/>
            <a:ext cx="2271712" cy="1200150"/>
          </a:xfrm>
          <a:prstGeom prst="rect">
            <a:avLst/>
          </a:prstGeom>
          <a:noFill/>
          <a:ln w="25400" algn="ctr">
            <a:noFill/>
            <a:miter lim="800000"/>
            <a:headEnd/>
            <a:tailEnd/>
          </a:ln>
        </p:spPr>
        <p:txBody>
          <a:bodyPr>
            <a:spAutoFit/>
          </a:bodyPr>
          <a:lstStyle/>
          <a:p>
            <a:pPr>
              <a:spcBef>
                <a:spcPct val="50000"/>
              </a:spcBef>
              <a:defRPr/>
            </a:pPr>
            <a:r>
              <a:rPr lang="en-US" b="1">
                <a:solidFill>
                  <a:srgbClr val="CC6600"/>
                </a:solidFill>
                <a:cs typeface="+mn-cs"/>
              </a:rPr>
              <a:t>Other (including tourism and leisure)</a:t>
            </a:r>
            <a:r>
              <a:rPr lang="en-US">
                <a:solidFill>
                  <a:srgbClr val="000000"/>
                </a:solidFill>
                <a:cs typeface="+mn-cs"/>
              </a:rPr>
              <a:t> </a:t>
            </a:r>
            <a:br>
              <a:rPr lang="en-US">
                <a:solidFill>
                  <a:srgbClr val="000000"/>
                </a:solidFill>
                <a:cs typeface="+mn-cs"/>
              </a:rPr>
            </a:br>
            <a:r>
              <a:rPr lang="en-US">
                <a:solidFill>
                  <a:srgbClr val="000000"/>
                </a:solidFill>
                <a:cs typeface="+mn-cs"/>
              </a:rPr>
              <a:t>(c. 5%)</a:t>
            </a:r>
          </a:p>
        </p:txBody>
      </p:sp>
      <p:sp>
        <p:nvSpPr>
          <p:cNvPr id="1032" name="Line 9"/>
          <p:cNvSpPr>
            <a:spLocks noChangeShapeType="1"/>
          </p:cNvSpPr>
          <p:nvPr/>
        </p:nvSpPr>
        <p:spPr bwMode="auto">
          <a:xfrm>
            <a:off x="3014663" y="2463800"/>
            <a:ext cx="333375" cy="442913"/>
          </a:xfrm>
          <a:prstGeom prst="line">
            <a:avLst/>
          </a:prstGeom>
          <a:noFill/>
          <a:ln w="9525">
            <a:solidFill>
              <a:schemeClr val="tx1"/>
            </a:solidFill>
            <a:round/>
            <a:headEnd/>
            <a:tailEnd/>
          </a:ln>
        </p:spPr>
        <p:txBody>
          <a:bodyPr/>
          <a:lstStyle/>
          <a:p>
            <a:pPr algn="ctr">
              <a:defRPr/>
            </a:pPr>
            <a:endParaRPr lang="en-GB" sz="1400" b="1">
              <a:solidFill>
                <a:srgbClr val="009CDD"/>
              </a:solidFill>
              <a:cs typeface="+mn-cs"/>
            </a:endParaRPr>
          </a:p>
        </p:txBody>
      </p:sp>
      <p:sp>
        <p:nvSpPr>
          <p:cNvPr id="1033" name="Line 10"/>
          <p:cNvSpPr>
            <a:spLocks noChangeShapeType="1"/>
          </p:cNvSpPr>
          <p:nvPr/>
        </p:nvSpPr>
        <p:spPr bwMode="auto">
          <a:xfrm>
            <a:off x="1584325" y="3695700"/>
            <a:ext cx="414338" cy="241300"/>
          </a:xfrm>
          <a:prstGeom prst="line">
            <a:avLst/>
          </a:prstGeom>
          <a:noFill/>
          <a:ln w="9525">
            <a:solidFill>
              <a:schemeClr val="tx1"/>
            </a:solidFill>
            <a:round/>
            <a:headEnd/>
            <a:tailEnd/>
          </a:ln>
        </p:spPr>
        <p:txBody>
          <a:bodyPr/>
          <a:lstStyle/>
          <a:p>
            <a:pPr algn="ctr">
              <a:defRPr/>
            </a:pPr>
            <a:endParaRPr lang="en-GB" sz="1400" b="1">
              <a:solidFill>
                <a:srgbClr val="009CDD"/>
              </a:solidFill>
              <a:cs typeface="+mn-cs"/>
            </a:endParaRPr>
          </a:p>
        </p:txBody>
      </p:sp>
      <p:sp>
        <p:nvSpPr>
          <p:cNvPr id="1034" name="Line 11"/>
          <p:cNvSpPr>
            <a:spLocks noChangeShapeType="1"/>
          </p:cNvSpPr>
          <p:nvPr/>
        </p:nvSpPr>
        <p:spPr bwMode="auto">
          <a:xfrm flipH="1">
            <a:off x="3910013" y="5395913"/>
            <a:ext cx="42862" cy="427037"/>
          </a:xfrm>
          <a:prstGeom prst="line">
            <a:avLst/>
          </a:prstGeom>
          <a:noFill/>
          <a:ln w="9525">
            <a:solidFill>
              <a:schemeClr val="tx1"/>
            </a:solidFill>
            <a:round/>
            <a:headEnd/>
            <a:tailEnd/>
          </a:ln>
        </p:spPr>
        <p:txBody>
          <a:bodyPr/>
          <a:lstStyle/>
          <a:p>
            <a:pPr algn="ctr">
              <a:defRPr/>
            </a:pPr>
            <a:endParaRPr lang="en-GB" sz="1400" b="1">
              <a:solidFill>
                <a:srgbClr val="009CDD"/>
              </a:solidFill>
              <a:cs typeface="+mn-cs"/>
            </a:endParaRPr>
          </a:p>
        </p:txBody>
      </p:sp>
      <p:sp>
        <p:nvSpPr>
          <p:cNvPr id="1035" name="Line 12"/>
          <p:cNvSpPr>
            <a:spLocks noChangeShapeType="1"/>
          </p:cNvSpPr>
          <p:nvPr/>
        </p:nvSpPr>
        <p:spPr bwMode="auto">
          <a:xfrm flipH="1">
            <a:off x="2582863" y="5514975"/>
            <a:ext cx="482600" cy="46038"/>
          </a:xfrm>
          <a:prstGeom prst="line">
            <a:avLst/>
          </a:prstGeom>
          <a:noFill/>
          <a:ln w="9525">
            <a:solidFill>
              <a:schemeClr val="tx1"/>
            </a:solidFill>
            <a:round/>
            <a:headEnd/>
            <a:tailEnd/>
          </a:ln>
        </p:spPr>
        <p:txBody>
          <a:bodyPr/>
          <a:lstStyle/>
          <a:p>
            <a:pPr algn="ctr">
              <a:defRPr/>
            </a:pPr>
            <a:endParaRPr lang="en-GB" sz="1400" b="1">
              <a:solidFill>
                <a:srgbClr val="009CDD"/>
              </a:solidFill>
              <a:cs typeface="+mn-cs"/>
            </a:endParaRPr>
          </a:p>
        </p:txBody>
      </p:sp>
      <p:sp>
        <p:nvSpPr>
          <p:cNvPr id="1036" name="Line 13"/>
          <p:cNvSpPr>
            <a:spLocks noChangeShapeType="1"/>
          </p:cNvSpPr>
          <p:nvPr/>
        </p:nvSpPr>
        <p:spPr bwMode="auto">
          <a:xfrm flipV="1">
            <a:off x="4165600" y="2713038"/>
            <a:ext cx="558800" cy="498475"/>
          </a:xfrm>
          <a:prstGeom prst="line">
            <a:avLst/>
          </a:prstGeom>
          <a:noFill/>
          <a:ln w="9525">
            <a:solidFill>
              <a:schemeClr val="tx1"/>
            </a:solidFill>
            <a:round/>
            <a:headEnd/>
            <a:tailEnd/>
          </a:ln>
        </p:spPr>
        <p:txBody>
          <a:bodyPr/>
          <a:lstStyle/>
          <a:p>
            <a:pPr algn="ctr">
              <a:defRPr/>
            </a:pPr>
            <a:endParaRPr lang="en-GB" sz="1400" b="1">
              <a:solidFill>
                <a:srgbClr val="009CDD"/>
              </a:solidFill>
              <a:cs typeface="+mn-cs"/>
            </a:endParaRPr>
          </a:p>
        </p:txBody>
      </p:sp>
      <p:sp>
        <p:nvSpPr>
          <p:cNvPr id="1037" name="Text Box 14"/>
          <p:cNvSpPr txBox="1">
            <a:spLocks noChangeArrowheads="1"/>
          </p:cNvSpPr>
          <p:nvPr/>
        </p:nvSpPr>
        <p:spPr bwMode="auto">
          <a:xfrm>
            <a:off x="276225" y="5861050"/>
            <a:ext cx="2720975" cy="739775"/>
          </a:xfrm>
          <a:prstGeom prst="rect">
            <a:avLst/>
          </a:prstGeom>
          <a:noFill/>
          <a:ln w="9525" algn="ctr">
            <a:noFill/>
            <a:miter lim="800000"/>
            <a:headEnd/>
            <a:tailEnd/>
          </a:ln>
        </p:spPr>
        <p:txBody>
          <a:bodyPr>
            <a:spAutoFit/>
          </a:bodyPr>
          <a:lstStyle/>
          <a:p>
            <a:pPr algn="r">
              <a:spcBef>
                <a:spcPct val="50000"/>
              </a:spcBef>
              <a:defRPr/>
            </a:pPr>
            <a:r>
              <a:rPr lang="en-US" sz="1400">
                <a:solidFill>
                  <a:srgbClr val="000000"/>
                </a:solidFill>
                <a:cs typeface="+mn-cs"/>
              </a:rPr>
              <a:t>(Figures represent % of environmental impacts across the EU25)</a:t>
            </a:r>
          </a:p>
        </p:txBody>
      </p:sp>
      <p:sp>
        <p:nvSpPr>
          <p:cNvPr id="1038" name="Rectangle 19"/>
          <p:cNvSpPr>
            <a:spLocks noChangeArrowheads="1"/>
          </p:cNvSpPr>
          <p:nvPr/>
        </p:nvSpPr>
        <p:spPr bwMode="auto">
          <a:xfrm>
            <a:off x="0" y="0"/>
            <a:ext cx="9129713" cy="1600200"/>
          </a:xfrm>
          <a:prstGeom prst="rect">
            <a:avLst/>
          </a:prstGeom>
          <a:solidFill>
            <a:srgbClr val="929309"/>
          </a:solidFill>
          <a:ln w="9525">
            <a:noFill/>
            <a:miter lim="800000"/>
            <a:headEnd/>
            <a:tailEnd/>
          </a:ln>
        </p:spPr>
        <p:txBody>
          <a:bodyPr wrap="none" anchor="ctr"/>
          <a:lstStyle/>
          <a:p>
            <a:pPr algn="ctr">
              <a:defRPr/>
            </a:pPr>
            <a:endParaRPr lang="en-GB" sz="1400" b="1">
              <a:solidFill>
                <a:srgbClr val="009CDD"/>
              </a:solidFill>
              <a:cs typeface="+mn-cs"/>
            </a:endParaRPr>
          </a:p>
        </p:txBody>
      </p:sp>
      <p:pic>
        <p:nvPicPr>
          <p:cNvPr id="1039" name="Picture 20" descr="Defra-LogoU-GreenKey-copy"/>
          <p:cNvPicPr>
            <a:picLocks noChangeAspect="1" noChangeArrowheads="1"/>
          </p:cNvPicPr>
          <p:nvPr/>
        </p:nvPicPr>
        <p:blipFill>
          <a:blip r:embed="rId5" cstate="print"/>
          <a:srcRect/>
          <a:stretch>
            <a:fillRect/>
          </a:stretch>
        </p:blipFill>
        <p:spPr bwMode="auto">
          <a:xfrm>
            <a:off x="7383463" y="0"/>
            <a:ext cx="1733550" cy="1582738"/>
          </a:xfrm>
          <a:prstGeom prst="rect">
            <a:avLst/>
          </a:prstGeom>
          <a:noFill/>
          <a:ln w="9525">
            <a:noFill/>
            <a:miter lim="800000"/>
            <a:headEnd/>
            <a:tailEnd/>
          </a:ln>
        </p:spPr>
      </p:pic>
      <p:sp>
        <p:nvSpPr>
          <p:cNvPr id="18" name="TextBox 17"/>
          <p:cNvSpPr txBox="1"/>
          <p:nvPr/>
        </p:nvSpPr>
        <p:spPr>
          <a:xfrm>
            <a:off x="0" y="128588"/>
            <a:ext cx="8048625" cy="954087"/>
          </a:xfrm>
          <a:prstGeom prst="rect">
            <a:avLst/>
          </a:prstGeom>
          <a:noFill/>
        </p:spPr>
        <p:txBody>
          <a:bodyPr>
            <a:spAutoFit/>
          </a:bodyPr>
          <a:lstStyle/>
          <a:p>
            <a:pPr algn="ctr">
              <a:defRPr/>
            </a:pPr>
            <a:r>
              <a:rPr lang="en-GB" sz="2800" i="1" dirty="0">
                <a:solidFill>
                  <a:srgbClr val="000000"/>
                </a:solidFill>
                <a:latin typeface="Arial"/>
                <a:cs typeface="+mn-cs"/>
              </a:rPr>
              <a:t>Consumption areas with the most significant sustainability impacts, EU wide</a:t>
            </a:r>
          </a:p>
        </p:txBody>
      </p:sp>
      <p:sp>
        <p:nvSpPr>
          <p:cNvPr id="1041" name="TextBox 16"/>
          <p:cNvSpPr txBox="1">
            <a:spLocks noChangeArrowheads="1"/>
          </p:cNvSpPr>
          <p:nvPr/>
        </p:nvSpPr>
        <p:spPr bwMode="auto">
          <a:xfrm>
            <a:off x="5529263" y="3395663"/>
            <a:ext cx="2876550" cy="1570037"/>
          </a:xfrm>
          <a:prstGeom prst="rect">
            <a:avLst/>
          </a:prstGeom>
          <a:noFill/>
          <a:ln w="9525">
            <a:noFill/>
            <a:miter lim="800000"/>
            <a:headEnd/>
            <a:tailEnd/>
          </a:ln>
        </p:spPr>
        <p:txBody>
          <a:bodyPr>
            <a:spAutoFit/>
          </a:bodyPr>
          <a:lstStyle/>
          <a:p>
            <a:pPr>
              <a:defRPr/>
            </a:pPr>
            <a:r>
              <a:rPr lang="en-GB" sz="2400" b="1">
                <a:solidFill>
                  <a:srgbClr val="CC6600"/>
                </a:solidFill>
                <a:cs typeface="+mn-cs"/>
              </a:rPr>
              <a:t>UK product impacts are similar to this EU-wide pie-chart</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p:cNvPicPr>
            <a:picLocks noChangeAspect="1" noChangeArrowheads="1"/>
          </p:cNvPicPr>
          <p:nvPr/>
        </p:nvPicPr>
        <p:blipFill>
          <a:blip r:embed="rId2" cstate="print"/>
          <a:srcRect/>
          <a:stretch>
            <a:fillRect/>
          </a:stretch>
        </p:blipFill>
        <p:spPr bwMode="auto">
          <a:xfrm>
            <a:off x="1373188" y="1609725"/>
            <a:ext cx="5038725" cy="5157788"/>
          </a:xfrm>
          <a:prstGeom prst="rect">
            <a:avLst/>
          </a:prstGeom>
          <a:noFill/>
          <a:ln w="9525">
            <a:noFill/>
            <a:miter lim="800000"/>
            <a:headEnd/>
            <a:tailEnd/>
          </a:ln>
        </p:spPr>
      </p:pic>
      <p:sp>
        <p:nvSpPr>
          <p:cNvPr id="62467" name="Rectangle 19"/>
          <p:cNvSpPr>
            <a:spLocks noChangeArrowheads="1"/>
          </p:cNvSpPr>
          <p:nvPr/>
        </p:nvSpPr>
        <p:spPr bwMode="auto">
          <a:xfrm>
            <a:off x="0" y="0"/>
            <a:ext cx="9144000" cy="1584325"/>
          </a:xfrm>
          <a:prstGeom prst="rect">
            <a:avLst/>
          </a:prstGeom>
          <a:solidFill>
            <a:srgbClr val="929309"/>
          </a:solidFill>
          <a:ln w="9525">
            <a:noFill/>
            <a:miter lim="800000"/>
            <a:headEnd/>
            <a:tailEnd/>
          </a:ln>
        </p:spPr>
        <p:txBody>
          <a:bodyPr wrap="none" anchor="ctr"/>
          <a:lstStyle/>
          <a:p>
            <a:pPr algn="ctr">
              <a:defRPr/>
            </a:pPr>
            <a:endParaRPr lang="en-GB" sz="1400" b="1">
              <a:solidFill>
                <a:srgbClr val="009CDD"/>
              </a:solidFill>
              <a:cs typeface="+mn-cs"/>
            </a:endParaRPr>
          </a:p>
        </p:txBody>
      </p:sp>
      <p:pic>
        <p:nvPicPr>
          <p:cNvPr id="72708" name="Picture 20" descr="Defra-LogoU-GreenKey-copy"/>
          <p:cNvPicPr>
            <a:picLocks noChangeAspect="1" noChangeArrowheads="1"/>
          </p:cNvPicPr>
          <p:nvPr/>
        </p:nvPicPr>
        <p:blipFill>
          <a:blip r:embed="rId3" cstate="print"/>
          <a:srcRect/>
          <a:stretch>
            <a:fillRect/>
          </a:stretch>
        </p:blipFill>
        <p:spPr bwMode="auto">
          <a:xfrm>
            <a:off x="7407275" y="0"/>
            <a:ext cx="1736725" cy="1582738"/>
          </a:xfrm>
          <a:prstGeom prst="rect">
            <a:avLst/>
          </a:prstGeom>
          <a:noFill/>
          <a:ln w="9525">
            <a:noFill/>
            <a:miter lim="800000"/>
            <a:headEnd/>
            <a:tailEnd/>
          </a:ln>
        </p:spPr>
      </p:pic>
      <p:sp>
        <p:nvSpPr>
          <p:cNvPr id="8" name="TextBox 7"/>
          <p:cNvSpPr txBox="1"/>
          <p:nvPr/>
        </p:nvSpPr>
        <p:spPr>
          <a:xfrm>
            <a:off x="404813" y="168275"/>
            <a:ext cx="7500937" cy="954088"/>
          </a:xfrm>
          <a:prstGeom prst="rect">
            <a:avLst/>
          </a:prstGeom>
          <a:noFill/>
        </p:spPr>
        <p:txBody>
          <a:bodyPr>
            <a:spAutoFit/>
          </a:bodyPr>
          <a:lstStyle/>
          <a:p>
            <a:pPr>
              <a:defRPr/>
            </a:pPr>
            <a:r>
              <a:rPr lang="en-GB" sz="2800" i="1" dirty="0">
                <a:solidFill>
                  <a:srgbClr val="000000"/>
                </a:solidFill>
                <a:latin typeface="Arial"/>
                <a:cs typeface="+mn-cs"/>
              </a:rPr>
              <a:t>75% of individuals’ carbon impact is through the product and services we buy and use</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960438" y="3230563"/>
            <a:ext cx="7345362" cy="1547812"/>
            <a:chOff x="655" y="2070"/>
            <a:chExt cx="5013" cy="701"/>
          </a:xfrm>
        </p:grpSpPr>
        <p:sp>
          <p:nvSpPr>
            <p:cNvPr id="63500" name="Rectangle 4"/>
            <p:cNvSpPr>
              <a:spLocks noChangeArrowheads="1"/>
            </p:cNvSpPr>
            <p:nvPr/>
          </p:nvSpPr>
          <p:spPr bwMode="auto">
            <a:xfrm>
              <a:off x="663" y="2070"/>
              <a:ext cx="4521" cy="590"/>
            </a:xfrm>
            <a:prstGeom prst="rect">
              <a:avLst/>
            </a:prstGeom>
            <a:gradFill rotWithShape="1">
              <a:gsLst>
                <a:gs pos="0">
                  <a:srgbClr val="FFCC00"/>
                </a:gs>
                <a:gs pos="100000">
                  <a:srgbClr val="FFFFFF"/>
                </a:gs>
              </a:gsLst>
              <a:lin ang="0" scaled="1"/>
            </a:gradFill>
            <a:ln w="25400" algn="ctr">
              <a:noFill/>
              <a:miter lim="800000"/>
              <a:headEnd/>
              <a:tailEnd/>
            </a:ln>
          </p:spPr>
          <p:txBody>
            <a:bodyPr wrap="none" anchor="ctr"/>
            <a:lstStyle/>
            <a:p>
              <a:pPr algn="ctr">
                <a:defRPr/>
              </a:pPr>
              <a:endParaRPr lang="en-GB" sz="1400" b="1">
                <a:solidFill>
                  <a:srgbClr val="009CDD"/>
                </a:solidFill>
                <a:cs typeface="+mn-cs"/>
              </a:endParaRPr>
            </a:p>
          </p:txBody>
        </p:sp>
        <p:sp>
          <p:nvSpPr>
            <p:cNvPr id="63501" name="Rectangle 5"/>
            <p:cNvSpPr>
              <a:spLocks noChangeArrowheads="1"/>
            </p:cNvSpPr>
            <p:nvPr/>
          </p:nvSpPr>
          <p:spPr bwMode="auto">
            <a:xfrm>
              <a:off x="655" y="2153"/>
              <a:ext cx="5013" cy="618"/>
            </a:xfrm>
            <a:prstGeom prst="rect">
              <a:avLst/>
            </a:prstGeom>
            <a:noFill/>
            <a:ln w="9525">
              <a:noFill/>
              <a:miter lim="800000"/>
              <a:headEnd/>
              <a:tailEnd/>
            </a:ln>
          </p:spPr>
          <p:txBody>
            <a:bodyPr tIns="90000" bIns="90000"/>
            <a:lstStyle/>
            <a:p>
              <a:pPr marL="342900" indent="-342900">
                <a:spcBef>
                  <a:spcPct val="20000"/>
                </a:spcBef>
                <a:spcAft>
                  <a:spcPct val="50000"/>
                </a:spcAft>
                <a:buFontTx/>
                <a:buChar char="•"/>
                <a:defRPr/>
              </a:pPr>
              <a:r>
                <a:rPr lang="en-NZ" sz="2000" i="1">
                  <a:solidFill>
                    <a:srgbClr val="000000"/>
                  </a:solidFill>
                  <a:cs typeface="+mn-cs"/>
                </a:rPr>
                <a:t>To work with industry to improve understanding and willingness to take account on a range of lifecycle environmental impacts,  throughout the supply chain</a:t>
              </a:r>
            </a:p>
          </p:txBody>
        </p:sp>
      </p:grpSp>
      <p:grpSp>
        <p:nvGrpSpPr>
          <p:cNvPr id="3" name="Group 13"/>
          <p:cNvGrpSpPr>
            <a:grpSpLocks/>
          </p:cNvGrpSpPr>
          <p:nvPr/>
        </p:nvGrpSpPr>
        <p:grpSpPr bwMode="auto">
          <a:xfrm>
            <a:off x="1000125" y="4851400"/>
            <a:ext cx="7800975" cy="1162050"/>
            <a:chOff x="663" y="2749"/>
            <a:chExt cx="5284" cy="624"/>
          </a:xfrm>
        </p:grpSpPr>
        <p:sp>
          <p:nvSpPr>
            <p:cNvPr id="63498" name="Rectangle 7"/>
            <p:cNvSpPr>
              <a:spLocks noChangeArrowheads="1"/>
            </p:cNvSpPr>
            <p:nvPr/>
          </p:nvSpPr>
          <p:spPr bwMode="auto">
            <a:xfrm>
              <a:off x="663" y="2749"/>
              <a:ext cx="4718" cy="590"/>
            </a:xfrm>
            <a:prstGeom prst="rect">
              <a:avLst/>
            </a:prstGeom>
            <a:gradFill rotWithShape="1">
              <a:gsLst>
                <a:gs pos="0">
                  <a:srgbClr val="FFCC00"/>
                </a:gs>
                <a:gs pos="100000">
                  <a:srgbClr val="FFFFFF"/>
                </a:gs>
              </a:gsLst>
              <a:lin ang="0" scaled="1"/>
            </a:gradFill>
            <a:ln w="25400" algn="ctr">
              <a:noFill/>
              <a:miter lim="800000"/>
              <a:headEnd/>
              <a:tailEnd/>
            </a:ln>
          </p:spPr>
          <p:txBody>
            <a:bodyPr wrap="none" anchor="ctr"/>
            <a:lstStyle/>
            <a:p>
              <a:pPr algn="ctr">
                <a:defRPr/>
              </a:pPr>
              <a:endParaRPr lang="en-GB" sz="1400" b="1">
                <a:solidFill>
                  <a:srgbClr val="009CDD"/>
                </a:solidFill>
                <a:cs typeface="+mn-cs"/>
              </a:endParaRPr>
            </a:p>
          </p:txBody>
        </p:sp>
        <p:sp>
          <p:nvSpPr>
            <p:cNvPr id="63499" name="Rectangle 8"/>
            <p:cNvSpPr>
              <a:spLocks noChangeArrowheads="1"/>
            </p:cNvSpPr>
            <p:nvPr/>
          </p:nvSpPr>
          <p:spPr bwMode="auto">
            <a:xfrm>
              <a:off x="738" y="2784"/>
              <a:ext cx="5209" cy="589"/>
            </a:xfrm>
            <a:prstGeom prst="rect">
              <a:avLst/>
            </a:prstGeom>
            <a:noFill/>
            <a:ln w="9525">
              <a:noFill/>
              <a:miter lim="800000"/>
              <a:headEnd/>
              <a:tailEnd/>
            </a:ln>
          </p:spPr>
          <p:txBody>
            <a:bodyPr tIns="90000" bIns="90000"/>
            <a:lstStyle/>
            <a:p>
              <a:pPr marL="342900" indent="-342900">
                <a:spcBef>
                  <a:spcPct val="20000"/>
                </a:spcBef>
                <a:spcAft>
                  <a:spcPct val="50000"/>
                </a:spcAft>
                <a:buClr>
                  <a:srgbClr val="000000"/>
                </a:buClr>
                <a:buFontTx/>
                <a:buChar char="•"/>
                <a:defRPr/>
              </a:pPr>
              <a:r>
                <a:rPr lang="en-GB" sz="2000" i="1">
                  <a:solidFill>
                    <a:srgbClr val="000000"/>
                  </a:solidFill>
                  <a:cs typeface="+mn-cs"/>
                </a:rPr>
                <a:t>To develop our understanding of behaviours, establish peoples’ willingness to become more sustainable, and create policy opportunities</a:t>
              </a:r>
              <a:endParaRPr lang="en-US" sz="2000" i="1">
                <a:solidFill>
                  <a:srgbClr val="000000"/>
                </a:solidFill>
                <a:cs typeface="+mn-cs"/>
              </a:endParaRPr>
            </a:p>
          </p:txBody>
        </p:sp>
      </p:grpSp>
      <p:grpSp>
        <p:nvGrpSpPr>
          <p:cNvPr id="4" name="Group 15"/>
          <p:cNvGrpSpPr>
            <a:grpSpLocks/>
          </p:cNvGrpSpPr>
          <p:nvPr/>
        </p:nvGrpSpPr>
        <p:grpSpPr bwMode="auto">
          <a:xfrm>
            <a:off x="900113" y="1793875"/>
            <a:ext cx="7200900" cy="1331913"/>
            <a:chOff x="614" y="1389"/>
            <a:chExt cx="4914" cy="649"/>
          </a:xfrm>
        </p:grpSpPr>
        <p:sp>
          <p:nvSpPr>
            <p:cNvPr id="63496" name="Rectangle 10"/>
            <p:cNvSpPr>
              <a:spLocks noChangeArrowheads="1"/>
            </p:cNvSpPr>
            <p:nvPr/>
          </p:nvSpPr>
          <p:spPr bwMode="auto">
            <a:xfrm>
              <a:off x="663" y="1389"/>
              <a:ext cx="4126" cy="590"/>
            </a:xfrm>
            <a:prstGeom prst="rect">
              <a:avLst/>
            </a:prstGeom>
            <a:gradFill rotWithShape="1">
              <a:gsLst>
                <a:gs pos="0">
                  <a:srgbClr val="FFCC00"/>
                </a:gs>
                <a:gs pos="100000">
                  <a:srgbClr val="FFFFFF"/>
                </a:gs>
              </a:gsLst>
              <a:lin ang="0" scaled="1"/>
            </a:gradFill>
            <a:ln w="25400" algn="ctr">
              <a:noFill/>
              <a:miter lim="800000"/>
              <a:headEnd/>
              <a:tailEnd/>
            </a:ln>
          </p:spPr>
          <p:txBody>
            <a:bodyPr wrap="none" anchor="ctr"/>
            <a:lstStyle/>
            <a:p>
              <a:pPr algn="ctr">
                <a:defRPr/>
              </a:pPr>
              <a:endParaRPr lang="en-GB" sz="1400" b="1">
                <a:solidFill>
                  <a:srgbClr val="009CDD"/>
                </a:solidFill>
                <a:cs typeface="+mn-cs"/>
              </a:endParaRPr>
            </a:p>
          </p:txBody>
        </p:sp>
        <p:sp>
          <p:nvSpPr>
            <p:cNvPr id="73737" name="Rectangle 11"/>
            <p:cNvSpPr>
              <a:spLocks noChangeArrowheads="1"/>
            </p:cNvSpPr>
            <p:nvPr/>
          </p:nvSpPr>
          <p:spPr bwMode="auto">
            <a:xfrm>
              <a:off x="614" y="1449"/>
              <a:ext cx="4914" cy="589"/>
            </a:xfrm>
            <a:prstGeom prst="rect">
              <a:avLst/>
            </a:prstGeom>
            <a:noFill/>
            <a:ln w="9525">
              <a:noFill/>
              <a:miter lim="800000"/>
              <a:headEnd/>
              <a:tailEnd/>
            </a:ln>
          </p:spPr>
          <p:txBody>
            <a:bodyPr tIns="90000" bIns="90000"/>
            <a:lstStyle/>
            <a:p>
              <a:pPr marL="342900" indent="-342900">
                <a:spcBef>
                  <a:spcPct val="20000"/>
                </a:spcBef>
                <a:spcAft>
                  <a:spcPct val="50000"/>
                </a:spcAft>
                <a:buFont typeface="Arial" charset="0"/>
                <a:buChar char="•"/>
              </a:pPr>
              <a:r>
                <a:rPr lang="en-GB" sz="2000" i="1">
                  <a:solidFill>
                    <a:srgbClr val="000000"/>
                  </a:solidFill>
                </a:rPr>
                <a:t>To set the UK policy frameworks , and influencing the EU, for a sustainable, low carbon economy, with resource efficiency the norm</a:t>
              </a:r>
            </a:p>
          </p:txBody>
        </p:sp>
      </p:grpSp>
      <p:sp>
        <p:nvSpPr>
          <p:cNvPr id="63493" name="Rectangle 19"/>
          <p:cNvSpPr>
            <a:spLocks noChangeArrowheads="1"/>
          </p:cNvSpPr>
          <p:nvPr/>
        </p:nvSpPr>
        <p:spPr bwMode="auto">
          <a:xfrm>
            <a:off x="0" y="0"/>
            <a:ext cx="9144000" cy="1600200"/>
          </a:xfrm>
          <a:prstGeom prst="rect">
            <a:avLst/>
          </a:prstGeom>
          <a:solidFill>
            <a:srgbClr val="929309"/>
          </a:solidFill>
          <a:ln w="9525">
            <a:noFill/>
            <a:miter lim="800000"/>
            <a:headEnd/>
            <a:tailEnd/>
          </a:ln>
        </p:spPr>
        <p:txBody>
          <a:bodyPr wrap="none" anchor="ctr"/>
          <a:lstStyle/>
          <a:p>
            <a:pPr algn="ctr">
              <a:defRPr/>
            </a:pPr>
            <a:endParaRPr lang="en-GB" sz="1400" b="1">
              <a:solidFill>
                <a:srgbClr val="009CDD"/>
              </a:solidFill>
              <a:cs typeface="+mn-cs"/>
            </a:endParaRPr>
          </a:p>
        </p:txBody>
      </p:sp>
      <p:pic>
        <p:nvPicPr>
          <p:cNvPr id="73734" name="Picture 20" descr="Defra-LogoU-GreenKey-copy"/>
          <p:cNvPicPr>
            <a:picLocks noChangeAspect="1" noChangeArrowheads="1"/>
          </p:cNvPicPr>
          <p:nvPr/>
        </p:nvPicPr>
        <p:blipFill>
          <a:blip r:embed="rId2" cstate="print"/>
          <a:srcRect/>
          <a:stretch>
            <a:fillRect/>
          </a:stretch>
        </p:blipFill>
        <p:spPr bwMode="auto">
          <a:xfrm>
            <a:off x="7372350" y="0"/>
            <a:ext cx="1736725" cy="1582738"/>
          </a:xfrm>
          <a:prstGeom prst="rect">
            <a:avLst/>
          </a:prstGeom>
          <a:noFill/>
          <a:ln w="9525">
            <a:noFill/>
            <a:miter lim="800000"/>
            <a:headEnd/>
            <a:tailEnd/>
          </a:ln>
        </p:spPr>
      </p:pic>
      <p:sp>
        <p:nvSpPr>
          <p:cNvPr id="16" name="TextBox 15"/>
          <p:cNvSpPr txBox="1"/>
          <p:nvPr/>
        </p:nvSpPr>
        <p:spPr>
          <a:xfrm>
            <a:off x="827088" y="463550"/>
            <a:ext cx="6199187" cy="954088"/>
          </a:xfrm>
          <a:prstGeom prst="rect">
            <a:avLst/>
          </a:prstGeom>
          <a:noFill/>
        </p:spPr>
        <p:txBody>
          <a:bodyPr>
            <a:spAutoFit/>
          </a:bodyPr>
          <a:lstStyle/>
          <a:p>
            <a:pPr>
              <a:defRPr/>
            </a:pPr>
            <a:r>
              <a:rPr lang="en-GB" sz="2800" i="1" dirty="0">
                <a:solidFill>
                  <a:srgbClr val="000000"/>
                </a:solidFill>
                <a:latin typeface="Arial"/>
                <a:cs typeface="+mn-cs"/>
              </a:rPr>
              <a:t>Defra’s policy approach to dealing with these challenges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ppt_x</p:attrName>
                                        </p:attrNameLst>
                                      </p:cBhvr>
                                      <p:tavLst>
                                        <p:tav tm="0">
                                          <p:val>
                                            <p:strVal val="#ppt_x-.2"/>
                                          </p:val>
                                        </p:tav>
                                        <p:tav tm="100000">
                                          <p:val>
                                            <p:strVal val="#ppt_x"/>
                                          </p:val>
                                        </p:tav>
                                      </p:tavLst>
                                    </p:anim>
                                    <p:anim calcmode="lin" valueType="num">
                                      <p:cBhvr>
                                        <p:cTn id="15"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ppt_x</p:attrName>
                                        </p:attrNameLst>
                                      </p:cBhvr>
                                      <p:tavLst>
                                        <p:tav tm="0">
                                          <p:val>
                                            <p:strVal val="#ppt_x-.2"/>
                                          </p:val>
                                        </p:tav>
                                        <p:tav tm="100000">
                                          <p:val>
                                            <p:strVal val="#ppt_x"/>
                                          </p:val>
                                        </p:tav>
                                      </p:tavLst>
                                    </p:anim>
                                    <p:anim calcmode="lin" valueType="num">
                                      <p:cBhvr>
                                        <p:cTn id="2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982663" y="2060575"/>
            <a:ext cx="7273925" cy="307975"/>
          </a:xfrm>
          <a:prstGeom prst="rect">
            <a:avLst/>
          </a:prstGeom>
          <a:gradFill rotWithShape="1">
            <a:gsLst>
              <a:gs pos="0">
                <a:srgbClr val="B2B2B2"/>
              </a:gs>
              <a:gs pos="100000">
                <a:srgbClr val="FFFFFF"/>
              </a:gs>
            </a:gsLst>
            <a:lin ang="5400000" scaled="1"/>
          </a:gradFill>
          <a:ln w="9525" algn="ctr">
            <a:noFill/>
            <a:miter lim="800000"/>
            <a:headEnd/>
            <a:tailEnd/>
          </a:ln>
        </p:spPr>
        <p:txBody>
          <a:bodyPr anchor="ctr">
            <a:spAutoFit/>
          </a:bodyPr>
          <a:lstStyle/>
          <a:p>
            <a:pPr algn="ctr">
              <a:defRPr/>
            </a:pPr>
            <a:endParaRPr lang="en-GB" sz="1400" b="1">
              <a:solidFill>
                <a:srgbClr val="009CDD"/>
              </a:solidFill>
              <a:cs typeface="+mn-cs"/>
            </a:endParaRPr>
          </a:p>
        </p:txBody>
      </p:sp>
      <p:sp>
        <p:nvSpPr>
          <p:cNvPr id="486403" name="Text Box 3"/>
          <p:cNvSpPr txBox="1">
            <a:spLocks noChangeArrowheads="1"/>
          </p:cNvSpPr>
          <p:nvPr/>
        </p:nvSpPr>
        <p:spPr bwMode="auto">
          <a:xfrm>
            <a:off x="982663" y="2057400"/>
            <a:ext cx="7245350" cy="336550"/>
          </a:xfrm>
          <a:prstGeom prst="rect">
            <a:avLst/>
          </a:prstGeom>
          <a:noFill/>
          <a:ln w="9525" algn="ctr">
            <a:noFill/>
            <a:miter lim="800000"/>
            <a:headEnd/>
            <a:tailEnd/>
          </a:ln>
        </p:spPr>
        <p:txBody>
          <a:bodyPr>
            <a:spAutoFit/>
          </a:bodyPr>
          <a:lstStyle/>
          <a:p>
            <a:pPr algn="ctr">
              <a:spcBef>
                <a:spcPct val="50000"/>
              </a:spcBef>
              <a:defRPr/>
            </a:pPr>
            <a:r>
              <a:rPr lang="en-GB" sz="1600" b="1" dirty="0">
                <a:cs typeface="+mn-cs"/>
              </a:rPr>
              <a:t>REDUCED INPUTS:  energy, water, materials, land</a:t>
            </a:r>
            <a:endParaRPr lang="en-US" sz="1600" b="1" dirty="0">
              <a:cs typeface="+mn-cs"/>
            </a:endParaRPr>
          </a:p>
        </p:txBody>
      </p:sp>
      <p:sp>
        <p:nvSpPr>
          <p:cNvPr id="486404" name="Text Box 4"/>
          <p:cNvSpPr txBox="1">
            <a:spLocks noChangeArrowheads="1"/>
          </p:cNvSpPr>
          <p:nvPr/>
        </p:nvSpPr>
        <p:spPr bwMode="auto">
          <a:xfrm>
            <a:off x="915988" y="5224463"/>
            <a:ext cx="7378700" cy="558800"/>
          </a:xfrm>
          <a:prstGeom prst="rect">
            <a:avLst/>
          </a:prstGeom>
          <a:noFill/>
          <a:ln w="9525" algn="ctr">
            <a:noFill/>
            <a:miter lim="800000"/>
            <a:headEnd/>
            <a:tailEnd/>
          </a:ln>
        </p:spPr>
        <p:txBody>
          <a:bodyPr bIns="0">
            <a:spAutoFit/>
          </a:bodyPr>
          <a:lstStyle/>
          <a:p>
            <a:pPr algn="ctr">
              <a:lnSpc>
                <a:spcPts val="2000"/>
              </a:lnSpc>
              <a:spcBef>
                <a:spcPct val="50000"/>
              </a:spcBef>
              <a:spcAft>
                <a:spcPct val="75000"/>
              </a:spcAft>
              <a:defRPr/>
            </a:pPr>
            <a:r>
              <a:rPr lang="en-GB" sz="1600" b="1" dirty="0">
                <a:cs typeface="+mn-cs"/>
              </a:rPr>
              <a:t>REDUCED OUTPUTS:  greenhouse gases, air emissions, effluent, solid waste</a:t>
            </a:r>
            <a:endParaRPr lang="en-US" sz="1600" b="1" dirty="0">
              <a:cs typeface="+mn-cs"/>
            </a:endParaRPr>
          </a:p>
        </p:txBody>
      </p:sp>
      <p:sp>
        <p:nvSpPr>
          <p:cNvPr id="66565" name="Line 8"/>
          <p:cNvSpPr>
            <a:spLocks noChangeShapeType="1"/>
          </p:cNvSpPr>
          <p:nvPr/>
        </p:nvSpPr>
        <p:spPr bwMode="auto">
          <a:xfrm>
            <a:off x="982663" y="2420938"/>
            <a:ext cx="7270750" cy="0"/>
          </a:xfrm>
          <a:prstGeom prst="line">
            <a:avLst/>
          </a:prstGeom>
          <a:noFill/>
          <a:ln w="6350">
            <a:solidFill>
              <a:schemeClr val="bg1"/>
            </a:solidFill>
            <a:round/>
            <a:headEnd/>
            <a:tailEnd/>
          </a:ln>
        </p:spPr>
        <p:txBody>
          <a:bodyPr/>
          <a:lstStyle/>
          <a:p>
            <a:pPr algn="ctr">
              <a:defRPr/>
            </a:pPr>
            <a:endParaRPr lang="en-GB" sz="1400" b="1">
              <a:solidFill>
                <a:srgbClr val="009CDD"/>
              </a:solidFill>
              <a:cs typeface="+mn-cs"/>
            </a:endParaRPr>
          </a:p>
        </p:txBody>
      </p:sp>
      <p:sp>
        <p:nvSpPr>
          <p:cNvPr id="66566" name="Line 9"/>
          <p:cNvSpPr>
            <a:spLocks noChangeShapeType="1"/>
          </p:cNvSpPr>
          <p:nvPr/>
        </p:nvSpPr>
        <p:spPr bwMode="auto">
          <a:xfrm>
            <a:off x="982663" y="5207000"/>
            <a:ext cx="7269162" cy="0"/>
          </a:xfrm>
          <a:prstGeom prst="line">
            <a:avLst/>
          </a:prstGeom>
          <a:noFill/>
          <a:ln w="6350">
            <a:solidFill>
              <a:srgbClr val="D1D1D1"/>
            </a:solidFill>
            <a:round/>
            <a:headEnd/>
            <a:tailEnd/>
          </a:ln>
        </p:spPr>
        <p:txBody>
          <a:bodyPr/>
          <a:lstStyle/>
          <a:p>
            <a:pPr algn="ctr">
              <a:defRPr/>
            </a:pPr>
            <a:endParaRPr lang="en-GB" sz="1400" b="1">
              <a:solidFill>
                <a:srgbClr val="009CDD"/>
              </a:solidFill>
              <a:cs typeface="+mn-cs"/>
            </a:endParaRPr>
          </a:p>
        </p:txBody>
      </p:sp>
      <p:sp>
        <p:nvSpPr>
          <p:cNvPr id="486412" name="AutoShape 12"/>
          <p:cNvSpPr>
            <a:spLocks noChangeArrowheads="1"/>
          </p:cNvSpPr>
          <p:nvPr/>
        </p:nvSpPr>
        <p:spPr bwMode="auto">
          <a:xfrm flipH="1">
            <a:off x="449263" y="1765300"/>
            <a:ext cx="7570787" cy="804863"/>
          </a:xfrm>
          <a:prstGeom prst="curvedDownArrow">
            <a:avLst>
              <a:gd name="adj1" fmla="val 80477"/>
              <a:gd name="adj2" fmla="val 206712"/>
              <a:gd name="adj3" fmla="val 32745"/>
            </a:avLst>
          </a:prstGeom>
          <a:gradFill rotWithShape="1">
            <a:gsLst>
              <a:gs pos="0">
                <a:srgbClr val="B49C83"/>
              </a:gs>
              <a:gs pos="100000">
                <a:srgbClr val="94714D"/>
              </a:gs>
            </a:gsLst>
            <a:lin ang="0" scaled="1"/>
          </a:gradFill>
          <a:ln w="9525">
            <a:solidFill>
              <a:srgbClr val="B18E6B">
                <a:alpha val="25098"/>
              </a:srgbClr>
            </a:solidFill>
            <a:miter lim="800000"/>
            <a:headEnd/>
            <a:tailEnd/>
          </a:ln>
        </p:spPr>
        <p:txBody>
          <a:bodyPr wrap="none" anchor="ctr"/>
          <a:lstStyle/>
          <a:p>
            <a:pPr algn="ctr">
              <a:defRPr/>
            </a:pPr>
            <a:endParaRPr lang="en-GB" sz="1400" b="1">
              <a:solidFill>
                <a:srgbClr val="009CDD"/>
              </a:solidFill>
              <a:cs typeface="+mn-cs"/>
            </a:endParaRPr>
          </a:p>
        </p:txBody>
      </p:sp>
      <p:grpSp>
        <p:nvGrpSpPr>
          <p:cNvPr id="2" name="Group 49"/>
          <p:cNvGrpSpPr>
            <a:grpSpLocks/>
          </p:cNvGrpSpPr>
          <p:nvPr/>
        </p:nvGrpSpPr>
        <p:grpSpPr bwMode="auto">
          <a:xfrm>
            <a:off x="2336800" y="2582863"/>
            <a:ext cx="1492250" cy="1538287"/>
            <a:chOff x="1595" y="1627"/>
            <a:chExt cx="1018" cy="969"/>
          </a:xfrm>
        </p:grpSpPr>
        <p:sp>
          <p:nvSpPr>
            <p:cNvPr id="66601" name="Text Box 16"/>
            <p:cNvSpPr txBox="1">
              <a:spLocks noChangeArrowheads="1"/>
            </p:cNvSpPr>
            <p:nvPr/>
          </p:nvSpPr>
          <p:spPr bwMode="auto">
            <a:xfrm>
              <a:off x="1595" y="1627"/>
              <a:ext cx="1018" cy="766"/>
            </a:xfrm>
            <a:prstGeom prst="rect">
              <a:avLst/>
            </a:prstGeom>
            <a:gradFill rotWithShape="1">
              <a:gsLst>
                <a:gs pos="0">
                  <a:srgbClr val="DDDDDD"/>
                </a:gs>
                <a:gs pos="100000">
                  <a:srgbClr val="FFFFFF"/>
                </a:gs>
              </a:gsLst>
              <a:lin ang="5400000" scaled="1"/>
            </a:gradFill>
            <a:ln w="22225" algn="ctr">
              <a:noFill/>
              <a:prstDash val="sysDot"/>
              <a:miter lim="800000"/>
              <a:headEnd/>
              <a:tailEnd/>
            </a:ln>
          </p:spPr>
          <p:txBody>
            <a:bodyPr tIns="46800" anchorCtr="1"/>
            <a:lstStyle/>
            <a:p>
              <a:pPr algn="ctr">
                <a:defRPr/>
              </a:pPr>
              <a:endParaRPr lang="en-GB" sz="1300" b="1">
                <a:solidFill>
                  <a:srgbClr val="009CDD"/>
                </a:solidFill>
                <a:cs typeface="+mn-cs"/>
              </a:endParaRPr>
            </a:p>
            <a:p>
              <a:pPr algn="ctr">
                <a:defRPr/>
              </a:pPr>
              <a:r>
                <a:rPr lang="en-GB" sz="1300" b="1">
                  <a:solidFill>
                    <a:srgbClr val="009CDD"/>
                  </a:solidFill>
                  <a:cs typeface="+mn-cs"/>
                </a:rPr>
                <a:t>Seek recovered materials</a:t>
              </a:r>
              <a:endParaRPr lang="en-US" sz="1300" b="1">
                <a:solidFill>
                  <a:srgbClr val="009CDD"/>
                </a:solidFill>
                <a:cs typeface="+mn-cs"/>
              </a:endParaRPr>
            </a:p>
          </p:txBody>
        </p:sp>
        <p:sp>
          <p:nvSpPr>
            <p:cNvPr id="66602" name="AutoShape 37"/>
            <p:cNvSpPr>
              <a:spLocks noChangeArrowheads="1"/>
            </p:cNvSpPr>
            <p:nvPr/>
          </p:nvSpPr>
          <p:spPr bwMode="auto">
            <a:xfrm flipH="1">
              <a:off x="1759" y="2142"/>
              <a:ext cx="522" cy="4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80 w 21600"/>
                <a:gd name="T19" fmla="*/ 3140 h 21600"/>
                <a:gd name="T20" fmla="*/ 18420 w 21600"/>
                <a:gd name="T21" fmla="*/ 1846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696" y="7041"/>
                  </a:moveTo>
                  <a:cubicBezTo>
                    <a:pt x="8660" y="7097"/>
                    <a:pt x="7040" y="8763"/>
                    <a:pt x="7040" y="10799"/>
                  </a:cubicBezTo>
                  <a:lnTo>
                    <a:pt x="0" y="10800"/>
                  </a:lnTo>
                  <a:cubicBezTo>
                    <a:pt x="0" y="4951"/>
                    <a:pt x="4655" y="165"/>
                    <a:pt x="10501" y="4"/>
                  </a:cubicBezTo>
                  <a:lnTo>
                    <a:pt x="10426" y="-2695"/>
                  </a:lnTo>
                  <a:lnTo>
                    <a:pt x="16816" y="3350"/>
                  </a:lnTo>
                  <a:lnTo>
                    <a:pt x="10770" y="9740"/>
                  </a:lnTo>
                  <a:lnTo>
                    <a:pt x="10696" y="7041"/>
                  </a:lnTo>
                  <a:close/>
                </a:path>
              </a:pathLst>
            </a:custGeom>
            <a:gradFill rotWithShape="1">
              <a:gsLst>
                <a:gs pos="0">
                  <a:srgbClr val="009CDD"/>
                </a:gs>
                <a:gs pos="100000">
                  <a:srgbClr val="9ED9F2"/>
                </a:gs>
              </a:gsLst>
              <a:lin ang="0" scaled="1"/>
            </a:gradFill>
            <a:ln w="31750" algn="ctr">
              <a:noFill/>
              <a:prstDash val="sysDot"/>
              <a:miter lim="800000"/>
              <a:headEnd/>
              <a:tailEnd/>
            </a:ln>
          </p:spPr>
          <p:txBody>
            <a:bodyPr wrap="none" anchor="ctr"/>
            <a:lstStyle/>
            <a:p>
              <a:pPr algn="ctr">
                <a:defRPr/>
              </a:pPr>
              <a:endParaRPr lang="en-GB" sz="1400" b="1">
                <a:solidFill>
                  <a:srgbClr val="009CDD"/>
                </a:solidFill>
                <a:cs typeface="+mn-cs"/>
              </a:endParaRPr>
            </a:p>
          </p:txBody>
        </p:sp>
      </p:grpSp>
      <p:grpSp>
        <p:nvGrpSpPr>
          <p:cNvPr id="3" name="Group 50"/>
          <p:cNvGrpSpPr>
            <a:grpSpLocks/>
          </p:cNvGrpSpPr>
          <p:nvPr/>
        </p:nvGrpSpPr>
        <p:grpSpPr bwMode="auto">
          <a:xfrm>
            <a:off x="5418138" y="2582863"/>
            <a:ext cx="1504950" cy="1546225"/>
            <a:chOff x="3697" y="1627"/>
            <a:chExt cx="1027" cy="974"/>
          </a:xfrm>
        </p:grpSpPr>
        <p:sp>
          <p:nvSpPr>
            <p:cNvPr id="66599" name="Text Box 18"/>
            <p:cNvSpPr txBox="1">
              <a:spLocks noChangeArrowheads="1"/>
            </p:cNvSpPr>
            <p:nvPr/>
          </p:nvSpPr>
          <p:spPr bwMode="auto">
            <a:xfrm>
              <a:off x="3697" y="1627"/>
              <a:ext cx="1027" cy="778"/>
            </a:xfrm>
            <a:prstGeom prst="rect">
              <a:avLst/>
            </a:prstGeom>
            <a:gradFill rotWithShape="1">
              <a:gsLst>
                <a:gs pos="0">
                  <a:srgbClr val="DDDDDD"/>
                </a:gs>
                <a:gs pos="100000">
                  <a:srgbClr val="FFFFFF"/>
                </a:gs>
              </a:gsLst>
              <a:lin ang="5400000" scaled="1"/>
            </a:gradFill>
            <a:ln w="22225" algn="ctr">
              <a:noFill/>
              <a:prstDash val="sysDot"/>
              <a:miter lim="800000"/>
              <a:headEnd/>
              <a:tailEnd/>
            </a:ln>
          </p:spPr>
          <p:txBody>
            <a:bodyPr tIns="46800" anchorCtr="1"/>
            <a:lstStyle/>
            <a:p>
              <a:pPr algn="ctr">
                <a:defRPr/>
              </a:pPr>
              <a:endParaRPr lang="en-GB" sz="1300" b="1">
                <a:solidFill>
                  <a:srgbClr val="929309"/>
                </a:solidFill>
                <a:cs typeface="+mn-cs"/>
              </a:endParaRPr>
            </a:p>
            <a:p>
              <a:pPr algn="ctr">
                <a:defRPr/>
              </a:pPr>
              <a:r>
                <a:rPr lang="en-GB" sz="1300" b="1">
                  <a:solidFill>
                    <a:srgbClr val="929309"/>
                  </a:solidFill>
                  <a:cs typeface="+mn-cs"/>
                </a:rPr>
                <a:t>Demand better products</a:t>
              </a:r>
              <a:endParaRPr lang="en-US" sz="1300" b="1">
                <a:solidFill>
                  <a:srgbClr val="929309"/>
                </a:solidFill>
                <a:cs typeface="+mn-cs"/>
              </a:endParaRPr>
            </a:p>
          </p:txBody>
        </p:sp>
        <p:sp>
          <p:nvSpPr>
            <p:cNvPr id="66600" name="AutoShape 38"/>
            <p:cNvSpPr>
              <a:spLocks noChangeArrowheads="1"/>
            </p:cNvSpPr>
            <p:nvPr/>
          </p:nvSpPr>
          <p:spPr bwMode="auto">
            <a:xfrm flipH="1">
              <a:off x="3872" y="2147"/>
              <a:ext cx="521" cy="4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80 w 21600"/>
                <a:gd name="T19" fmla="*/ 3140 h 21600"/>
                <a:gd name="T20" fmla="*/ 18420 w 21600"/>
                <a:gd name="T21" fmla="*/ 1846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696" y="7041"/>
                  </a:moveTo>
                  <a:cubicBezTo>
                    <a:pt x="8660" y="7097"/>
                    <a:pt x="7040" y="8763"/>
                    <a:pt x="7040" y="10799"/>
                  </a:cubicBezTo>
                  <a:lnTo>
                    <a:pt x="0" y="10800"/>
                  </a:lnTo>
                  <a:cubicBezTo>
                    <a:pt x="0" y="4951"/>
                    <a:pt x="4655" y="165"/>
                    <a:pt x="10501" y="4"/>
                  </a:cubicBezTo>
                  <a:lnTo>
                    <a:pt x="10426" y="-2695"/>
                  </a:lnTo>
                  <a:lnTo>
                    <a:pt x="16816" y="3350"/>
                  </a:lnTo>
                  <a:lnTo>
                    <a:pt x="10770" y="9740"/>
                  </a:lnTo>
                  <a:lnTo>
                    <a:pt x="10696" y="7041"/>
                  </a:lnTo>
                  <a:close/>
                </a:path>
              </a:pathLst>
            </a:custGeom>
            <a:gradFill rotWithShape="1">
              <a:gsLst>
                <a:gs pos="0">
                  <a:srgbClr val="929309"/>
                </a:gs>
                <a:gs pos="100000">
                  <a:srgbClr val="C7C882"/>
                </a:gs>
              </a:gsLst>
              <a:lin ang="0" scaled="1"/>
            </a:gradFill>
            <a:ln w="31750" algn="ctr">
              <a:noFill/>
              <a:prstDash val="sysDot"/>
              <a:miter lim="800000"/>
              <a:headEnd/>
              <a:tailEnd/>
            </a:ln>
          </p:spPr>
          <p:txBody>
            <a:bodyPr wrap="none" anchor="ctr"/>
            <a:lstStyle/>
            <a:p>
              <a:pPr algn="ctr">
                <a:defRPr/>
              </a:pPr>
              <a:endParaRPr lang="en-GB" sz="1400" b="1">
                <a:solidFill>
                  <a:srgbClr val="009CDD"/>
                </a:solidFill>
                <a:cs typeface="+mn-cs"/>
              </a:endParaRPr>
            </a:p>
          </p:txBody>
        </p:sp>
      </p:grpSp>
      <p:grpSp>
        <p:nvGrpSpPr>
          <p:cNvPr id="4" name="Group 48"/>
          <p:cNvGrpSpPr>
            <a:grpSpLocks/>
          </p:cNvGrpSpPr>
          <p:nvPr/>
        </p:nvGrpSpPr>
        <p:grpSpPr bwMode="auto">
          <a:xfrm>
            <a:off x="3865563" y="3503613"/>
            <a:ext cx="1509712" cy="1558925"/>
            <a:chOff x="2638" y="2207"/>
            <a:chExt cx="1030" cy="982"/>
          </a:xfrm>
        </p:grpSpPr>
        <p:sp>
          <p:nvSpPr>
            <p:cNvPr id="66597" name="Text Box 17"/>
            <p:cNvSpPr txBox="1">
              <a:spLocks noChangeArrowheads="1"/>
            </p:cNvSpPr>
            <p:nvPr/>
          </p:nvSpPr>
          <p:spPr bwMode="auto">
            <a:xfrm>
              <a:off x="2638" y="2408"/>
              <a:ext cx="1030" cy="781"/>
            </a:xfrm>
            <a:prstGeom prst="rect">
              <a:avLst/>
            </a:prstGeom>
            <a:gradFill rotWithShape="1">
              <a:gsLst>
                <a:gs pos="0">
                  <a:srgbClr val="FFFFFF"/>
                </a:gs>
                <a:gs pos="100000">
                  <a:srgbClr val="F8F8F8"/>
                </a:gs>
              </a:gsLst>
              <a:lin ang="5400000" scaled="1"/>
            </a:gradFill>
            <a:ln w="22225" algn="ctr">
              <a:noFill/>
              <a:prstDash val="sysDot"/>
              <a:miter lim="800000"/>
              <a:headEnd/>
              <a:tailEnd/>
            </a:ln>
          </p:spPr>
          <p:txBody>
            <a:bodyPr bIns="46800" anchor="b"/>
            <a:lstStyle/>
            <a:p>
              <a:pPr algn="ctr">
                <a:defRPr/>
              </a:pPr>
              <a:r>
                <a:rPr lang="en-GB" sz="1300" b="1">
                  <a:solidFill>
                    <a:srgbClr val="F2B000"/>
                  </a:solidFill>
                  <a:cs typeface="+mn-cs"/>
                </a:rPr>
                <a:t>Source better products</a:t>
              </a:r>
            </a:p>
            <a:p>
              <a:pPr algn="ctr">
                <a:defRPr/>
              </a:pPr>
              <a:endParaRPr lang="en-US" sz="1300" b="1">
                <a:solidFill>
                  <a:srgbClr val="F2B000"/>
                </a:solidFill>
                <a:cs typeface="+mn-cs"/>
              </a:endParaRPr>
            </a:p>
          </p:txBody>
        </p:sp>
        <p:sp>
          <p:nvSpPr>
            <p:cNvPr id="66598" name="AutoShape 39"/>
            <p:cNvSpPr>
              <a:spLocks noChangeArrowheads="1"/>
            </p:cNvSpPr>
            <p:nvPr/>
          </p:nvSpPr>
          <p:spPr bwMode="auto">
            <a:xfrm flipH="1" flipV="1">
              <a:off x="2790" y="2207"/>
              <a:ext cx="523" cy="4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80 w 21600"/>
                <a:gd name="T19" fmla="*/ 3140 h 21600"/>
                <a:gd name="T20" fmla="*/ 18420 w 21600"/>
                <a:gd name="T21" fmla="*/ 1846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696" y="7041"/>
                  </a:moveTo>
                  <a:cubicBezTo>
                    <a:pt x="8660" y="7097"/>
                    <a:pt x="7040" y="8763"/>
                    <a:pt x="7040" y="10799"/>
                  </a:cubicBezTo>
                  <a:lnTo>
                    <a:pt x="0" y="10800"/>
                  </a:lnTo>
                  <a:cubicBezTo>
                    <a:pt x="0" y="4951"/>
                    <a:pt x="4655" y="165"/>
                    <a:pt x="10501" y="4"/>
                  </a:cubicBezTo>
                  <a:lnTo>
                    <a:pt x="10426" y="-2695"/>
                  </a:lnTo>
                  <a:lnTo>
                    <a:pt x="16816" y="3350"/>
                  </a:lnTo>
                  <a:lnTo>
                    <a:pt x="10770" y="9740"/>
                  </a:lnTo>
                  <a:lnTo>
                    <a:pt x="10696" y="7041"/>
                  </a:lnTo>
                  <a:close/>
                </a:path>
              </a:pathLst>
            </a:custGeom>
            <a:gradFill rotWithShape="1">
              <a:gsLst>
                <a:gs pos="0">
                  <a:srgbClr val="FFCC00"/>
                </a:gs>
                <a:gs pos="100000">
                  <a:srgbClr val="FFEC9E"/>
                </a:gs>
              </a:gsLst>
              <a:lin ang="0" scaled="1"/>
            </a:gradFill>
            <a:ln w="31750" algn="ctr">
              <a:noFill/>
              <a:prstDash val="sysDot"/>
              <a:miter lim="800000"/>
              <a:headEnd/>
              <a:tailEnd/>
            </a:ln>
          </p:spPr>
          <p:txBody>
            <a:bodyPr wrap="none" anchor="ctr"/>
            <a:lstStyle/>
            <a:p>
              <a:pPr algn="ctr">
                <a:defRPr/>
              </a:pPr>
              <a:endParaRPr lang="en-GB" sz="1400" b="1">
                <a:solidFill>
                  <a:srgbClr val="009CDD"/>
                </a:solidFill>
                <a:cs typeface="+mn-cs"/>
              </a:endParaRPr>
            </a:p>
          </p:txBody>
        </p:sp>
      </p:grpSp>
      <p:grpSp>
        <p:nvGrpSpPr>
          <p:cNvPr id="5" name="Group 47"/>
          <p:cNvGrpSpPr>
            <a:grpSpLocks/>
          </p:cNvGrpSpPr>
          <p:nvPr/>
        </p:nvGrpSpPr>
        <p:grpSpPr bwMode="auto">
          <a:xfrm>
            <a:off x="6950075" y="3497263"/>
            <a:ext cx="1555750" cy="1557337"/>
            <a:chOff x="4743" y="2203"/>
            <a:chExt cx="1061" cy="981"/>
          </a:xfrm>
        </p:grpSpPr>
        <p:sp>
          <p:nvSpPr>
            <p:cNvPr id="66595" name="Text Box 19"/>
            <p:cNvSpPr txBox="1">
              <a:spLocks noChangeArrowheads="1"/>
            </p:cNvSpPr>
            <p:nvPr/>
          </p:nvSpPr>
          <p:spPr bwMode="auto">
            <a:xfrm>
              <a:off x="4743" y="2406"/>
              <a:ext cx="1061" cy="778"/>
            </a:xfrm>
            <a:prstGeom prst="rect">
              <a:avLst/>
            </a:prstGeom>
            <a:gradFill rotWithShape="1">
              <a:gsLst>
                <a:gs pos="0">
                  <a:srgbClr val="FFFFFF"/>
                </a:gs>
                <a:gs pos="100000">
                  <a:srgbClr val="EAEAEA">
                    <a:alpha val="49001"/>
                  </a:srgbClr>
                </a:gs>
              </a:gsLst>
              <a:lin ang="5400000" scaled="1"/>
            </a:gradFill>
            <a:ln w="22225" algn="ctr">
              <a:noFill/>
              <a:prstDash val="sysDot"/>
              <a:miter lim="800000"/>
              <a:headEnd/>
              <a:tailEnd/>
            </a:ln>
          </p:spPr>
          <p:txBody>
            <a:bodyPr tIns="46800" bIns="46800" anchor="b"/>
            <a:lstStyle/>
            <a:p>
              <a:pPr algn="ctr">
                <a:defRPr/>
              </a:pPr>
              <a:r>
                <a:rPr lang="en-GB" sz="1300" b="1">
                  <a:solidFill>
                    <a:srgbClr val="663300"/>
                  </a:solidFill>
                  <a:cs typeface="+mn-cs"/>
                </a:rPr>
                <a:t>Facilitate waste recycling</a:t>
              </a:r>
            </a:p>
            <a:p>
              <a:pPr algn="ctr">
                <a:defRPr/>
              </a:pPr>
              <a:endParaRPr lang="en-US" sz="1300" b="1">
                <a:solidFill>
                  <a:srgbClr val="663300"/>
                </a:solidFill>
                <a:cs typeface="+mn-cs"/>
              </a:endParaRPr>
            </a:p>
          </p:txBody>
        </p:sp>
        <p:sp>
          <p:nvSpPr>
            <p:cNvPr id="66596" name="AutoShape 40"/>
            <p:cNvSpPr>
              <a:spLocks noChangeArrowheads="1"/>
            </p:cNvSpPr>
            <p:nvPr/>
          </p:nvSpPr>
          <p:spPr bwMode="auto">
            <a:xfrm flipH="1" flipV="1">
              <a:off x="4926" y="2203"/>
              <a:ext cx="523" cy="4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80 w 21600"/>
                <a:gd name="T19" fmla="*/ 3140 h 21600"/>
                <a:gd name="T20" fmla="*/ 18420 w 21600"/>
                <a:gd name="T21" fmla="*/ 1846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696" y="7041"/>
                  </a:moveTo>
                  <a:cubicBezTo>
                    <a:pt x="8660" y="7097"/>
                    <a:pt x="7040" y="8763"/>
                    <a:pt x="7040" y="10799"/>
                  </a:cubicBezTo>
                  <a:lnTo>
                    <a:pt x="0" y="10800"/>
                  </a:lnTo>
                  <a:cubicBezTo>
                    <a:pt x="0" y="4951"/>
                    <a:pt x="4655" y="165"/>
                    <a:pt x="10501" y="4"/>
                  </a:cubicBezTo>
                  <a:lnTo>
                    <a:pt x="10426" y="-2695"/>
                  </a:lnTo>
                  <a:lnTo>
                    <a:pt x="16816" y="3350"/>
                  </a:lnTo>
                  <a:lnTo>
                    <a:pt x="10770" y="9740"/>
                  </a:lnTo>
                  <a:lnTo>
                    <a:pt x="10696" y="7041"/>
                  </a:lnTo>
                  <a:close/>
                </a:path>
              </a:pathLst>
            </a:custGeom>
            <a:gradFill rotWithShape="1">
              <a:gsLst>
                <a:gs pos="0">
                  <a:srgbClr val="663300"/>
                </a:gs>
                <a:gs pos="100000">
                  <a:srgbClr val="C5B19E"/>
                </a:gs>
              </a:gsLst>
              <a:lin ang="0" scaled="1"/>
            </a:gradFill>
            <a:ln w="31750" algn="ctr">
              <a:noFill/>
              <a:prstDash val="sysDot"/>
              <a:miter lim="800000"/>
              <a:headEnd/>
              <a:tailEnd/>
            </a:ln>
          </p:spPr>
          <p:txBody>
            <a:bodyPr wrap="none" anchor="ctr"/>
            <a:lstStyle/>
            <a:p>
              <a:pPr algn="ctr">
                <a:defRPr/>
              </a:pPr>
              <a:endParaRPr lang="en-GB" sz="1400" b="1">
                <a:solidFill>
                  <a:srgbClr val="009CDD"/>
                </a:solidFill>
                <a:cs typeface="+mn-cs"/>
              </a:endParaRPr>
            </a:p>
          </p:txBody>
        </p:sp>
      </p:grpSp>
      <p:sp>
        <p:nvSpPr>
          <p:cNvPr id="486411" name="Rectangle 11"/>
          <p:cNvSpPr>
            <a:spLocks noChangeArrowheads="1"/>
          </p:cNvSpPr>
          <p:nvPr/>
        </p:nvSpPr>
        <p:spPr bwMode="auto">
          <a:xfrm>
            <a:off x="2297113" y="4473575"/>
            <a:ext cx="1568450" cy="565150"/>
          </a:xfrm>
          <a:prstGeom prst="rect">
            <a:avLst/>
          </a:prstGeom>
          <a:solidFill>
            <a:schemeClr val="bg1"/>
          </a:solidFill>
          <a:ln w="19050" algn="ctr">
            <a:solidFill>
              <a:srgbClr val="009CDD"/>
            </a:solidFill>
            <a:miter lim="800000"/>
            <a:headEnd/>
            <a:tailEnd/>
          </a:ln>
        </p:spPr>
        <p:txBody>
          <a:bodyPr wrap="none" anchor="ctr"/>
          <a:lstStyle/>
          <a:p>
            <a:pPr algn="ctr">
              <a:defRPr/>
            </a:pPr>
            <a:r>
              <a:rPr lang="en-GB" sz="1300" b="1">
                <a:solidFill>
                  <a:srgbClr val="009CDD"/>
                </a:solidFill>
                <a:cs typeface="+mn-cs"/>
              </a:rPr>
              <a:t>Innovate in design</a:t>
            </a:r>
          </a:p>
          <a:p>
            <a:pPr algn="ctr">
              <a:defRPr/>
            </a:pPr>
            <a:r>
              <a:rPr lang="en-GB" sz="1300" b="1">
                <a:solidFill>
                  <a:srgbClr val="009CDD"/>
                </a:solidFill>
                <a:cs typeface="+mn-cs"/>
              </a:rPr>
              <a:t>and technology</a:t>
            </a:r>
          </a:p>
        </p:txBody>
      </p:sp>
      <p:sp>
        <p:nvSpPr>
          <p:cNvPr id="486442" name="Rectangle 42"/>
          <p:cNvSpPr>
            <a:spLocks noChangeArrowheads="1"/>
          </p:cNvSpPr>
          <p:nvPr/>
        </p:nvSpPr>
        <p:spPr bwMode="auto">
          <a:xfrm>
            <a:off x="5386388" y="4473575"/>
            <a:ext cx="1568450" cy="565150"/>
          </a:xfrm>
          <a:prstGeom prst="rect">
            <a:avLst/>
          </a:prstGeom>
          <a:solidFill>
            <a:schemeClr val="bg1"/>
          </a:solidFill>
          <a:ln w="19050" algn="ctr">
            <a:solidFill>
              <a:srgbClr val="929309"/>
            </a:solidFill>
            <a:miter lim="800000"/>
            <a:headEnd/>
            <a:tailEnd/>
          </a:ln>
        </p:spPr>
        <p:txBody>
          <a:bodyPr lIns="0" rIns="0" anchor="ctr"/>
          <a:lstStyle/>
          <a:p>
            <a:pPr algn="ctr">
              <a:defRPr/>
            </a:pPr>
            <a:r>
              <a:rPr lang="en-US" sz="1300" b="1">
                <a:solidFill>
                  <a:srgbClr val="929300"/>
                </a:solidFill>
                <a:cs typeface="+mn-cs"/>
              </a:rPr>
              <a:t>Save energy and water, reduce waste</a:t>
            </a:r>
            <a:endParaRPr lang="en-GB" sz="1300" b="1">
              <a:solidFill>
                <a:srgbClr val="009CDD"/>
              </a:solidFill>
              <a:cs typeface="+mn-cs"/>
            </a:endParaRPr>
          </a:p>
        </p:txBody>
      </p:sp>
      <p:sp>
        <p:nvSpPr>
          <p:cNvPr id="486414" name="Rectangle 14"/>
          <p:cNvSpPr>
            <a:spLocks noChangeArrowheads="1"/>
          </p:cNvSpPr>
          <p:nvPr/>
        </p:nvSpPr>
        <p:spPr bwMode="auto">
          <a:xfrm>
            <a:off x="3835400" y="2582863"/>
            <a:ext cx="1565275" cy="565150"/>
          </a:xfrm>
          <a:prstGeom prst="rect">
            <a:avLst/>
          </a:prstGeom>
          <a:solidFill>
            <a:schemeClr val="bg1"/>
          </a:solidFill>
          <a:ln w="19050" algn="ctr">
            <a:solidFill>
              <a:srgbClr val="FFCC00"/>
            </a:solidFill>
            <a:miter lim="800000"/>
            <a:headEnd/>
            <a:tailEnd/>
          </a:ln>
        </p:spPr>
        <p:txBody>
          <a:bodyPr wrap="none" anchor="ctr"/>
          <a:lstStyle/>
          <a:p>
            <a:pPr algn="ctr">
              <a:defRPr/>
            </a:pPr>
            <a:r>
              <a:rPr lang="en-GB" sz="1300" b="1">
                <a:solidFill>
                  <a:srgbClr val="F2B000"/>
                </a:solidFill>
                <a:cs typeface="+mn-cs"/>
              </a:rPr>
              <a:t>Sell higher-</a:t>
            </a:r>
          </a:p>
          <a:p>
            <a:pPr algn="ctr">
              <a:defRPr/>
            </a:pPr>
            <a:r>
              <a:rPr lang="en-GB" sz="1300" b="1">
                <a:solidFill>
                  <a:srgbClr val="F2B000"/>
                </a:solidFill>
                <a:cs typeface="+mn-cs"/>
              </a:rPr>
              <a:t>performing products</a:t>
            </a:r>
          </a:p>
        </p:txBody>
      </p:sp>
      <p:sp>
        <p:nvSpPr>
          <p:cNvPr id="486443" name="Rectangle 43"/>
          <p:cNvSpPr>
            <a:spLocks noChangeArrowheads="1"/>
          </p:cNvSpPr>
          <p:nvPr/>
        </p:nvSpPr>
        <p:spPr bwMode="auto">
          <a:xfrm>
            <a:off x="6935788" y="2582863"/>
            <a:ext cx="1566862" cy="574675"/>
          </a:xfrm>
          <a:prstGeom prst="rect">
            <a:avLst/>
          </a:prstGeom>
          <a:solidFill>
            <a:schemeClr val="bg1"/>
          </a:solidFill>
          <a:ln w="19050" algn="ctr">
            <a:solidFill>
              <a:srgbClr val="663300"/>
            </a:solidFill>
            <a:miter lim="800000"/>
            <a:headEnd/>
            <a:tailEnd/>
          </a:ln>
        </p:spPr>
        <p:txBody>
          <a:bodyPr wrap="none" anchor="ctr"/>
          <a:lstStyle/>
          <a:p>
            <a:pPr algn="ctr">
              <a:defRPr/>
            </a:pPr>
            <a:r>
              <a:rPr lang="en-US" sz="1300" b="1" dirty="0">
                <a:solidFill>
                  <a:srgbClr val="663300"/>
                </a:solidFill>
                <a:cs typeface="+mn-cs"/>
              </a:rPr>
              <a:t>Recover waste</a:t>
            </a:r>
          </a:p>
          <a:p>
            <a:pPr algn="ctr">
              <a:defRPr/>
            </a:pPr>
            <a:r>
              <a:rPr lang="en-US" sz="1300" b="1" dirty="0">
                <a:solidFill>
                  <a:srgbClr val="663300"/>
                </a:solidFill>
                <a:cs typeface="+mn-cs"/>
              </a:rPr>
              <a:t>Remanufacture</a:t>
            </a:r>
            <a:endParaRPr lang="en-GB" sz="1300" b="1" dirty="0">
              <a:solidFill>
                <a:srgbClr val="F2B000"/>
              </a:solidFill>
              <a:cs typeface="+mn-cs"/>
            </a:endParaRPr>
          </a:p>
        </p:txBody>
      </p:sp>
      <p:grpSp>
        <p:nvGrpSpPr>
          <p:cNvPr id="74768" name="Group 45"/>
          <p:cNvGrpSpPr>
            <a:grpSpLocks/>
          </p:cNvGrpSpPr>
          <p:nvPr/>
        </p:nvGrpSpPr>
        <p:grpSpPr bwMode="auto">
          <a:xfrm>
            <a:off x="879475" y="3079750"/>
            <a:ext cx="7632700" cy="1398588"/>
            <a:chOff x="656" y="1989"/>
            <a:chExt cx="5153" cy="832"/>
          </a:xfrm>
        </p:grpSpPr>
        <p:grpSp>
          <p:nvGrpSpPr>
            <p:cNvPr id="74772" name="Group 22"/>
            <p:cNvGrpSpPr>
              <a:grpSpLocks/>
            </p:cNvGrpSpPr>
            <p:nvPr/>
          </p:nvGrpSpPr>
          <p:grpSpPr bwMode="auto">
            <a:xfrm>
              <a:off x="4728" y="1989"/>
              <a:ext cx="1081" cy="293"/>
              <a:chOff x="4728" y="1989"/>
              <a:chExt cx="1081" cy="293"/>
            </a:xfrm>
          </p:grpSpPr>
          <p:sp>
            <p:nvSpPr>
              <p:cNvPr id="66593" name="Rectangle 23"/>
              <p:cNvSpPr>
                <a:spLocks noChangeArrowheads="1"/>
              </p:cNvSpPr>
              <p:nvPr/>
            </p:nvSpPr>
            <p:spPr bwMode="auto">
              <a:xfrm>
                <a:off x="4728" y="1989"/>
                <a:ext cx="1081" cy="183"/>
              </a:xfrm>
              <a:prstGeom prst="rect">
                <a:avLst/>
              </a:prstGeom>
              <a:gradFill rotWithShape="1">
                <a:gsLst>
                  <a:gs pos="0">
                    <a:srgbClr val="81572D"/>
                  </a:gs>
                  <a:gs pos="100000">
                    <a:srgbClr val="663300"/>
                  </a:gs>
                </a:gsLst>
                <a:lin ang="0" scaled="1"/>
              </a:gradFill>
              <a:ln w="9525" algn="ctr">
                <a:noFill/>
                <a:miter lim="800000"/>
                <a:headEnd/>
                <a:tailEnd/>
              </a:ln>
            </p:spPr>
            <p:txBody>
              <a:bodyPr anchor="ctr">
                <a:spAutoFit/>
              </a:bodyPr>
              <a:lstStyle/>
              <a:p>
                <a:pPr algn="ctr">
                  <a:defRPr/>
                </a:pPr>
                <a:endParaRPr lang="en-GB" sz="1400" b="1">
                  <a:solidFill>
                    <a:srgbClr val="009CDD"/>
                  </a:solidFill>
                  <a:cs typeface="+mn-cs"/>
                </a:endParaRPr>
              </a:p>
            </p:txBody>
          </p:sp>
          <p:sp>
            <p:nvSpPr>
              <p:cNvPr id="66594" name="Text Box 24"/>
              <p:cNvSpPr txBox="1">
                <a:spLocks noChangeArrowheads="1"/>
              </p:cNvSpPr>
              <p:nvPr/>
            </p:nvSpPr>
            <p:spPr bwMode="auto">
              <a:xfrm>
                <a:off x="4778" y="2113"/>
                <a:ext cx="981" cy="169"/>
              </a:xfrm>
              <a:prstGeom prst="rect">
                <a:avLst/>
              </a:prstGeom>
              <a:noFill/>
              <a:ln w="9525" algn="ctr">
                <a:noFill/>
                <a:miter lim="800000"/>
                <a:headEnd/>
                <a:tailEnd/>
              </a:ln>
            </p:spPr>
            <p:txBody>
              <a:bodyPr>
                <a:spAutoFit/>
              </a:bodyPr>
              <a:lstStyle/>
              <a:p>
                <a:pPr algn="ctr">
                  <a:lnSpc>
                    <a:spcPts val="1500"/>
                  </a:lnSpc>
                  <a:spcBef>
                    <a:spcPct val="50000"/>
                  </a:spcBef>
                  <a:defRPr/>
                </a:pPr>
                <a:r>
                  <a:rPr lang="en-US" sz="1600" b="1" dirty="0">
                    <a:solidFill>
                      <a:srgbClr val="FFFFFF"/>
                    </a:solidFill>
                    <a:cs typeface="+mn-cs"/>
                  </a:rPr>
                  <a:t>End of life</a:t>
                </a:r>
              </a:p>
            </p:txBody>
          </p:sp>
        </p:grpSp>
        <p:grpSp>
          <p:nvGrpSpPr>
            <p:cNvPr id="74773" name="Group 25"/>
            <p:cNvGrpSpPr>
              <a:grpSpLocks/>
            </p:cNvGrpSpPr>
            <p:nvPr/>
          </p:nvGrpSpPr>
          <p:grpSpPr bwMode="auto">
            <a:xfrm>
              <a:off x="3671" y="2339"/>
              <a:ext cx="1146" cy="482"/>
              <a:chOff x="3671" y="2339"/>
              <a:chExt cx="1146" cy="482"/>
            </a:xfrm>
          </p:grpSpPr>
          <p:sp>
            <p:nvSpPr>
              <p:cNvPr id="66591" name="Freeform 26"/>
              <p:cNvSpPr>
                <a:spLocks/>
              </p:cNvSpPr>
              <p:nvPr/>
            </p:nvSpPr>
            <p:spPr bwMode="auto">
              <a:xfrm flipV="1">
                <a:off x="3671" y="2339"/>
                <a:ext cx="1146" cy="482"/>
              </a:xfrm>
              <a:custGeom>
                <a:avLst/>
                <a:gdLst>
                  <a:gd name="T0" fmla="*/ 11867 w 1058"/>
                  <a:gd name="T1" fmla="*/ 261 h 482"/>
                  <a:gd name="T2" fmla="*/ 11867 w 1058"/>
                  <a:gd name="T3" fmla="*/ 0 h 482"/>
                  <a:gd name="T4" fmla="*/ 0 w 1058"/>
                  <a:gd name="T5" fmla="*/ 0 h 482"/>
                  <a:gd name="T6" fmla="*/ 0 w 1058"/>
                  <a:gd name="T7" fmla="*/ 422 h 482"/>
                  <a:gd name="T8" fmla="*/ 9964 w 1058"/>
                  <a:gd name="T9" fmla="*/ 422 h 482"/>
                  <a:gd name="T10" fmla="*/ 9249 w 1058"/>
                  <a:gd name="T11" fmla="*/ 482 h 482"/>
                  <a:gd name="T12" fmla="*/ 12596 w 1058"/>
                  <a:gd name="T13" fmla="*/ 482 h 482"/>
                  <a:gd name="T14" fmla="*/ 12596 w 1058"/>
                  <a:gd name="T15" fmla="*/ 201 h 482"/>
                  <a:gd name="T16" fmla="*/ 11867 w 1058"/>
                  <a:gd name="T17" fmla="*/ 261 h 4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8"/>
                  <a:gd name="T28" fmla="*/ 0 h 482"/>
                  <a:gd name="T29" fmla="*/ 1058 w 1058"/>
                  <a:gd name="T30" fmla="*/ 482 h 4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8" h="482">
                    <a:moveTo>
                      <a:pt x="998" y="261"/>
                    </a:moveTo>
                    <a:lnTo>
                      <a:pt x="998" y="0"/>
                    </a:lnTo>
                    <a:lnTo>
                      <a:pt x="0" y="0"/>
                    </a:lnTo>
                    <a:lnTo>
                      <a:pt x="0" y="422"/>
                    </a:lnTo>
                    <a:lnTo>
                      <a:pt x="836" y="422"/>
                    </a:lnTo>
                    <a:lnTo>
                      <a:pt x="777" y="482"/>
                    </a:lnTo>
                    <a:lnTo>
                      <a:pt x="1058" y="482"/>
                    </a:lnTo>
                    <a:lnTo>
                      <a:pt x="1058" y="201"/>
                    </a:lnTo>
                    <a:lnTo>
                      <a:pt x="998" y="261"/>
                    </a:lnTo>
                    <a:close/>
                  </a:path>
                </a:pathLst>
              </a:custGeom>
              <a:gradFill rotWithShape="1">
                <a:gsLst>
                  <a:gs pos="0">
                    <a:srgbClr val="929309"/>
                  </a:gs>
                  <a:gs pos="100000">
                    <a:srgbClr val="A1A22C"/>
                  </a:gs>
                </a:gsLst>
                <a:lin ang="0" scaled="1"/>
              </a:gradFill>
              <a:ln w="9525">
                <a:noFill/>
                <a:round/>
                <a:headEnd/>
                <a:tailEnd/>
              </a:ln>
            </p:spPr>
            <p:txBody>
              <a:bodyPr/>
              <a:lstStyle/>
              <a:p>
                <a:pPr algn="ctr">
                  <a:defRPr/>
                </a:pPr>
                <a:endParaRPr lang="en-GB" sz="1400" b="1">
                  <a:solidFill>
                    <a:srgbClr val="009CDD"/>
                  </a:solidFill>
                  <a:cs typeface="+mn-cs"/>
                </a:endParaRPr>
              </a:p>
            </p:txBody>
          </p:sp>
          <p:sp>
            <p:nvSpPr>
              <p:cNvPr id="66592" name="Text Box 27"/>
              <p:cNvSpPr txBox="1">
                <a:spLocks noChangeArrowheads="1"/>
              </p:cNvSpPr>
              <p:nvPr/>
            </p:nvSpPr>
            <p:spPr bwMode="auto">
              <a:xfrm>
                <a:off x="3720" y="2468"/>
                <a:ext cx="983" cy="284"/>
              </a:xfrm>
              <a:prstGeom prst="rect">
                <a:avLst/>
              </a:prstGeom>
              <a:noFill/>
              <a:ln w="9525" algn="ctr">
                <a:noFill/>
                <a:miter lim="800000"/>
                <a:headEnd/>
                <a:tailEnd/>
              </a:ln>
            </p:spPr>
            <p:txBody>
              <a:bodyPr>
                <a:spAutoFit/>
              </a:bodyPr>
              <a:lstStyle/>
              <a:p>
                <a:pPr algn="ctr">
                  <a:lnSpc>
                    <a:spcPts val="1500"/>
                  </a:lnSpc>
                  <a:spcBef>
                    <a:spcPct val="50000"/>
                  </a:spcBef>
                  <a:defRPr/>
                </a:pPr>
                <a:r>
                  <a:rPr lang="en-US" sz="1600" b="1">
                    <a:solidFill>
                      <a:srgbClr val="FFFFFF"/>
                    </a:solidFill>
                    <a:cs typeface="+mn-cs"/>
                  </a:rPr>
                  <a:t>Consumer use</a:t>
                </a:r>
              </a:p>
            </p:txBody>
          </p:sp>
        </p:grpSp>
        <p:grpSp>
          <p:nvGrpSpPr>
            <p:cNvPr id="74774" name="Group 44"/>
            <p:cNvGrpSpPr>
              <a:grpSpLocks/>
            </p:cNvGrpSpPr>
            <p:nvPr/>
          </p:nvGrpSpPr>
          <p:grpSpPr bwMode="auto">
            <a:xfrm>
              <a:off x="2613" y="1989"/>
              <a:ext cx="1146" cy="482"/>
              <a:chOff x="2613" y="1989"/>
              <a:chExt cx="1146" cy="482"/>
            </a:xfrm>
          </p:grpSpPr>
          <p:sp>
            <p:nvSpPr>
              <p:cNvPr id="66589" name="Freeform 29"/>
              <p:cNvSpPr>
                <a:spLocks/>
              </p:cNvSpPr>
              <p:nvPr/>
            </p:nvSpPr>
            <p:spPr bwMode="auto">
              <a:xfrm>
                <a:off x="2613" y="1989"/>
                <a:ext cx="1146" cy="482"/>
              </a:xfrm>
              <a:custGeom>
                <a:avLst/>
                <a:gdLst>
                  <a:gd name="T0" fmla="*/ 11867 w 1058"/>
                  <a:gd name="T1" fmla="*/ 261 h 482"/>
                  <a:gd name="T2" fmla="*/ 11867 w 1058"/>
                  <a:gd name="T3" fmla="*/ 0 h 482"/>
                  <a:gd name="T4" fmla="*/ 0 w 1058"/>
                  <a:gd name="T5" fmla="*/ 0 h 482"/>
                  <a:gd name="T6" fmla="*/ 0 w 1058"/>
                  <a:gd name="T7" fmla="*/ 422 h 482"/>
                  <a:gd name="T8" fmla="*/ 9964 w 1058"/>
                  <a:gd name="T9" fmla="*/ 422 h 482"/>
                  <a:gd name="T10" fmla="*/ 9249 w 1058"/>
                  <a:gd name="T11" fmla="*/ 482 h 482"/>
                  <a:gd name="T12" fmla="*/ 12596 w 1058"/>
                  <a:gd name="T13" fmla="*/ 482 h 482"/>
                  <a:gd name="T14" fmla="*/ 12596 w 1058"/>
                  <a:gd name="T15" fmla="*/ 201 h 482"/>
                  <a:gd name="T16" fmla="*/ 11867 w 1058"/>
                  <a:gd name="T17" fmla="*/ 261 h 4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8"/>
                  <a:gd name="T28" fmla="*/ 0 h 482"/>
                  <a:gd name="T29" fmla="*/ 1058 w 1058"/>
                  <a:gd name="T30" fmla="*/ 482 h 4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8" h="482">
                    <a:moveTo>
                      <a:pt x="998" y="261"/>
                    </a:moveTo>
                    <a:lnTo>
                      <a:pt x="998" y="0"/>
                    </a:lnTo>
                    <a:lnTo>
                      <a:pt x="0" y="0"/>
                    </a:lnTo>
                    <a:lnTo>
                      <a:pt x="0" y="422"/>
                    </a:lnTo>
                    <a:lnTo>
                      <a:pt x="836" y="422"/>
                    </a:lnTo>
                    <a:lnTo>
                      <a:pt x="777" y="482"/>
                    </a:lnTo>
                    <a:lnTo>
                      <a:pt x="1058" y="482"/>
                    </a:lnTo>
                    <a:lnTo>
                      <a:pt x="1058" y="201"/>
                    </a:lnTo>
                    <a:lnTo>
                      <a:pt x="998" y="261"/>
                    </a:lnTo>
                    <a:close/>
                  </a:path>
                </a:pathLst>
              </a:custGeom>
              <a:solidFill>
                <a:srgbClr val="FFCC00"/>
              </a:solidFill>
              <a:ln w="9525">
                <a:noFill/>
                <a:round/>
                <a:headEnd/>
                <a:tailEnd/>
              </a:ln>
            </p:spPr>
            <p:txBody>
              <a:bodyPr/>
              <a:lstStyle/>
              <a:p>
                <a:pPr algn="ctr">
                  <a:defRPr/>
                </a:pPr>
                <a:endParaRPr lang="en-GB" sz="1400" b="1">
                  <a:solidFill>
                    <a:srgbClr val="009CDD"/>
                  </a:solidFill>
                  <a:cs typeface="+mn-cs"/>
                </a:endParaRPr>
              </a:p>
            </p:txBody>
          </p:sp>
          <p:sp>
            <p:nvSpPr>
              <p:cNvPr id="66590" name="Text Box 30"/>
              <p:cNvSpPr txBox="1">
                <a:spLocks noChangeArrowheads="1"/>
              </p:cNvSpPr>
              <p:nvPr/>
            </p:nvSpPr>
            <p:spPr bwMode="auto">
              <a:xfrm>
                <a:off x="2666" y="2048"/>
                <a:ext cx="982" cy="284"/>
              </a:xfrm>
              <a:prstGeom prst="rect">
                <a:avLst/>
              </a:prstGeom>
              <a:noFill/>
              <a:ln w="9525" algn="ctr">
                <a:noFill/>
                <a:miter lim="800000"/>
                <a:headEnd/>
                <a:tailEnd/>
              </a:ln>
            </p:spPr>
            <p:txBody>
              <a:bodyPr>
                <a:spAutoFit/>
              </a:bodyPr>
              <a:lstStyle/>
              <a:p>
                <a:pPr algn="ctr">
                  <a:lnSpc>
                    <a:spcPts val="1500"/>
                  </a:lnSpc>
                  <a:spcBef>
                    <a:spcPct val="50000"/>
                  </a:spcBef>
                  <a:defRPr/>
                </a:pPr>
                <a:r>
                  <a:rPr lang="en-US" sz="1600" b="1">
                    <a:solidFill>
                      <a:srgbClr val="FFFFFF"/>
                    </a:solidFill>
                    <a:cs typeface="+mn-cs"/>
                  </a:rPr>
                  <a:t>Distribution and retail</a:t>
                </a:r>
              </a:p>
            </p:txBody>
          </p:sp>
        </p:grpSp>
        <p:grpSp>
          <p:nvGrpSpPr>
            <p:cNvPr id="74775" name="Group 31"/>
            <p:cNvGrpSpPr>
              <a:grpSpLocks/>
            </p:cNvGrpSpPr>
            <p:nvPr/>
          </p:nvGrpSpPr>
          <p:grpSpPr bwMode="auto">
            <a:xfrm>
              <a:off x="1562" y="2335"/>
              <a:ext cx="1146" cy="482"/>
              <a:chOff x="1562" y="2335"/>
              <a:chExt cx="1146" cy="482"/>
            </a:xfrm>
          </p:grpSpPr>
          <p:sp>
            <p:nvSpPr>
              <p:cNvPr id="66587" name="Freeform 32"/>
              <p:cNvSpPr>
                <a:spLocks/>
              </p:cNvSpPr>
              <p:nvPr/>
            </p:nvSpPr>
            <p:spPr bwMode="auto">
              <a:xfrm flipV="1">
                <a:off x="1562" y="2335"/>
                <a:ext cx="1148" cy="484"/>
              </a:xfrm>
              <a:custGeom>
                <a:avLst/>
                <a:gdLst>
                  <a:gd name="T0" fmla="*/ 11867 w 1058"/>
                  <a:gd name="T1" fmla="*/ 261 h 482"/>
                  <a:gd name="T2" fmla="*/ 11867 w 1058"/>
                  <a:gd name="T3" fmla="*/ 0 h 482"/>
                  <a:gd name="T4" fmla="*/ 0 w 1058"/>
                  <a:gd name="T5" fmla="*/ 0 h 482"/>
                  <a:gd name="T6" fmla="*/ 0 w 1058"/>
                  <a:gd name="T7" fmla="*/ 422 h 482"/>
                  <a:gd name="T8" fmla="*/ 9964 w 1058"/>
                  <a:gd name="T9" fmla="*/ 422 h 482"/>
                  <a:gd name="T10" fmla="*/ 9249 w 1058"/>
                  <a:gd name="T11" fmla="*/ 482 h 482"/>
                  <a:gd name="T12" fmla="*/ 12596 w 1058"/>
                  <a:gd name="T13" fmla="*/ 482 h 482"/>
                  <a:gd name="T14" fmla="*/ 12596 w 1058"/>
                  <a:gd name="T15" fmla="*/ 201 h 482"/>
                  <a:gd name="T16" fmla="*/ 11867 w 1058"/>
                  <a:gd name="T17" fmla="*/ 261 h 4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8"/>
                  <a:gd name="T28" fmla="*/ 0 h 482"/>
                  <a:gd name="T29" fmla="*/ 1058 w 1058"/>
                  <a:gd name="T30" fmla="*/ 482 h 4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8" h="482">
                    <a:moveTo>
                      <a:pt x="998" y="261"/>
                    </a:moveTo>
                    <a:lnTo>
                      <a:pt x="998" y="0"/>
                    </a:lnTo>
                    <a:lnTo>
                      <a:pt x="0" y="0"/>
                    </a:lnTo>
                    <a:lnTo>
                      <a:pt x="0" y="422"/>
                    </a:lnTo>
                    <a:lnTo>
                      <a:pt x="836" y="422"/>
                    </a:lnTo>
                    <a:lnTo>
                      <a:pt x="777" y="482"/>
                    </a:lnTo>
                    <a:lnTo>
                      <a:pt x="1058" y="482"/>
                    </a:lnTo>
                    <a:lnTo>
                      <a:pt x="1058" y="201"/>
                    </a:lnTo>
                    <a:lnTo>
                      <a:pt x="998" y="261"/>
                    </a:lnTo>
                    <a:close/>
                  </a:path>
                </a:pathLst>
              </a:custGeom>
              <a:gradFill rotWithShape="1">
                <a:gsLst>
                  <a:gs pos="0">
                    <a:srgbClr val="009CDD"/>
                  </a:gs>
                  <a:gs pos="100000">
                    <a:srgbClr val="14A4E0"/>
                  </a:gs>
                </a:gsLst>
                <a:lin ang="0" scaled="1"/>
              </a:gradFill>
              <a:ln w="9525">
                <a:noFill/>
                <a:round/>
                <a:headEnd/>
                <a:tailEnd/>
              </a:ln>
            </p:spPr>
            <p:txBody>
              <a:bodyPr/>
              <a:lstStyle/>
              <a:p>
                <a:pPr algn="ctr">
                  <a:defRPr/>
                </a:pPr>
                <a:endParaRPr lang="en-GB" sz="1400" b="1">
                  <a:solidFill>
                    <a:srgbClr val="009CDD"/>
                  </a:solidFill>
                  <a:cs typeface="+mn-cs"/>
                </a:endParaRPr>
              </a:p>
            </p:txBody>
          </p:sp>
          <p:sp>
            <p:nvSpPr>
              <p:cNvPr id="66588" name="Text Box 33"/>
              <p:cNvSpPr txBox="1">
                <a:spLocks noChangeArrowheads="1"/>
              </p:cNvSpPr>
              <p:nvPr/>
            </p:nvSpPr>
            <p:spPr bwMode="auto">
              <a:xfrm>
                <a:off x="1611" y="2506"/>
                <a:ext cx="984" cy="169"/>
              </a:xfrm>
              <a:prstGeom prst="rect">
                <a:avLst/>
              </a:prstGeom>
              <a:noFill/>
              <a:ln w="9525" algn="ctr">
                <a:noFill/>
                <a:miter lim="800000"/>
                <a:headEnd/>
                <a:tailEnd/>
              </a:ln>
            </p:spPr>
            <p:txBody>
              <a:bodyPr>
                <a:spAutoFit/>
              </a:bodyPr>
              <a:lstStyle/>
              <a:p>
                <a:pPr algn="ctr">
                  <a:lnSpc>
                    <a:spcPts val="1500"/>
                  </a:lnSpc>
                  <a:spcBef>
                    <a:spcPct val="50000"/>
                  </a:spcBef>
                  <a:defRPr/>
                </a:pPr>
                <a:r>
                  <a:rPr lang="en-GB" sz="1600" b="1">
                    <a:solidFill>
                      <a:srgbClr val="FFFFFF"/>
                    </a:solidFill>
                    <a:cs typeface="+mn-cs"/>
                  </a:rPr>
                  <a:t>Production</a:t>
                </a:r>
                <a:endParaRPr lang="en-US" sz="1600" b="1">
                  <a:solidFill>
                    <a:srgbClr val="FFFFFF"/>
                  </a:solidFill>
                  <a:cs typeface="+mn-cs"/>
                </a:endParaRPr>
              </a:p>
            </p:txBody>
          </p:sp>
        </p:grpSp>
        <p:grpSp>
          <p:nvGrpSpPr>
            <p:cNvPr id="74776" name="Group 34"/>
            <p:cNvGrpSpPr>
              <a:grpSpLocks/>
            </p:cNvGrpSpPr>
            <p:nvPr/>
          </p:nvGrpSpPr>
          <p:grpSpPr bwMode="auto">
            <a:xfrm>
              <a:off x="656" y="1989"/>
              <a:ext cx="1006" cy="422"/>
              <a:chOff x="656" y="1989"/>
              <a:chExt cx="1006" cy="422"/>
            </a:xfrm>
          </p:grpSpPr>
          <p:sp>
            <p:nvSpPr>
              <p:cNvPr id="66585" name="Freeform 35"/>
              <p:cNvSpPr>
                <a:spLocks/>
              </p:cNvSpPr>
              <p:nvPr/>
            </p:nvSpPr>
            <p:spPr bwMode="auto">
              <a:xfrm>
                <a:off x="690" y="1989"/>
                <a:ext cx="972" cy="422"/>
              </a:xfrm>
              <a:custGeom>
                <a:avLst/>
                <a:gdLst>
                  <a:gd name="T0" fmla="*/ 194 w 1058"/>
                  <a:gd name="T1" fmla="*/ 10 h 482"/>
                  <a:gd name="T2" fmla="*/ 194 w 1058"/>
                  <a:gd name="T3" fmla="*/ 0 h 482"/>
                  <a:gd name="T4" fmla="*/ 0 w 1058"/>
                  <a:gd name="T5" fmla="*/ 0 h 482"/>
                  <a:gd name="T6" fmla="*/ 0 w 1058"/>
                  <a:gd name="T7" fmla="*/ 16 h 482"/>
                  <a:gd name="T8" fmla="*/ 162 w 1058"/>
                  <a:gd name="T9" fmla="*/ 16 h 482"/>
                  <a:gd name="T10" fmla="*/ 151 w 1058"/>
                  <a:gd name="T11" fmla="*/ 18 h 482"/>
                  <a:gd name="T12" fmla="*/ 205 w 1058"/>
                  <a:gd name="T13" fmla="*/ 18 h 482"/>
                  <a:gd name="T14" fmla="*/ 205 w 1058"/>
                  <a:gd name="T15" fmla="*/ 8 h 482"/>
                  <a:gd name="T16" fmla="*/ 194 w 1058"/>
                  <a:gd name="T17" fmla="*/ 10 h 4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8"/>
                  <a:gd name="T28" fmla="*/ 0 h 482"/>
                  <a:gd name="T29" fmla="*/ 1058 w 1058"/>
                  <a:gd name="T30" fmla="*/ 482 h 4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8" h="482">
                    <a:moveTo>
                      <a:pt x="998" y="261"/>
                    </a:moveTo>
                    <a:lnTo>
                      <a:pt x="998" y="0"/>
                    </a:lnTo>
                    <a:lnTo>
                      <a:pt x="0" y="0"/>
                    </a:lnTo>
                    <a:lnTo>
                      <a:pt x="0" y="422"/>
                    </a:lnTo>
                    <a:lnTo>
                      <a:pt x="836" y="422"/>
                    </a:lnTo>
                    <a:lnTo>
                      <a:pt x="777" y="482"/>
                    </a:lnTo>
                    <a:lnTo>
                      <a:pt x="1058" y="482"/>
                    </a:lnTo>
                    <a:lnTo>
                      <a:pt x="1058" y="201"/>
                    </a:lnTo>
                    <a:lnTo>
                      <a:pt x="998" y="261"/>
                    </a:lnTo>
                    <a:close/>
                  </a:path>
                </a:pathLst>
              </a:custGeom>
              <a:gradFill rotWithShape="1">
                <a:gsLst>
                  <a:gs pos="0">
                    <a:srgbClr val="B17D7D"/>
                  </a:gs>
                  <a:gs pos="100000">
                    <a:srgbClr val="660000"/>
                  </a:gs>
                </a:gsLst>
                <a:lin ang="0" scaled="1"/>
              </a:gradFill>
              <a:ln w="9525">
                <a:noFill/>
                <a:round/>
                <a:headEnd/>
                <a:tailEnd/>
              </a:ln>
            </p:spPr>
            <p:txBody>
              <a:bodyPr/>
              <a:lstStyle/>
              <a:p>
                <a:pPr algn="ctr">
                  <a:defRPr/>
                </a:pPr>
                <a:endParaRPr lang="en-GB" sz="1400" b="1">
                  <a:solidFill>
                    <a:srgbClr val="009CDD"/>
                  </a:solidFill>
                  <a:cs typeface="+mn-cs"/>
                </a:endParaRPr>
              </a:p>
            </p:txBody>
          </p:sp>
          <p:sp>
            <p:nvSpPr>
              <p:cNvPr id="66586" name="Text Box 36"/>
              <p:cNvSpPr txBox="1">
                <a:spLocks noChangeArrowheads="1"/>
              </p:cNvSpPr>
              <p:nvPr/>
            </p:nvSpPr>
            <p:spPr bwMode="auto">
              <a:xfrm>
                <a:off x="656" y="2067"/>
                <a:ext cx="893" cy="282"/>
              </a:xfrm>
              <a:prstGeom prst="rect">
                <a:avLst/>
              </a:prstGeom>
              <a:noFill/>
              <a:ln w="9525" algn="ctr">
                <a:noFill/>
                <a:miter lim="800000"/>
                <a:headEnd/>
                <a:tailEnd/>
              </a:ln>
            </p:spPr>
            <p:txBody>
              <a:bodyPr>
                <a:spAutoFit/>
              </a:bodyPr>
              <a:lstStyle/>
              <a:p>
                <a:pPr algn="ctr">
                  <a:lnSpc>
                    <a:spcPts val="1500"/>
                  </a:lnSpc>
                  <a:spcBef>
                    <a:spcPct val="50000"/>
                  </a:spcBef>
                  <a:defRPr/>
                </a:pPr>
                <a:r>
                  <a:rPr lang="en-US" sz="1600" b="1">
                    <a:solidFill>
                      <a:srgbClr val="FFFFFF"/>
                    </a:solidFill>
                    <a:cs typeface="+mn-cs"/>
                  </a:rPr>
                  <a:t>Less raw material</a:t>
                </a:r>
              </a:p>
            </p:txBody>
          </p:sp>
        </p:grpSp>
      </p:grpSp>
      <p:sp>
        <p:nvSpPr>
          <p:cNvPr id="66577" name="Rectangle 19"/>
          <p:cNvSpPr>
            <a:spLocks noChangeArrowheads="1"/>
          </p:cNvSpPr>
          <p:nvPr/>
        </p:nvSpPr>
        <p:spPr bwMode="auto">
          <a:xfrm>
            <a:off x="0" y="0"/>
            <a:ext cx="9144000" cy="1600200"/>
          </a:xfrm>
          <a:prstGeom prst="rect">
            <a:avLst/>
          </a:prstGeom>
          <a:solidFill>
            <a:srgbClr val="929309"/>
          </a:solidFill>
          <a:ln w="9525">
            <a:noFill/>
            <a:miter lim="800000"/>
            <a:headEnd/>
            <a:tailEnd/>
          </a:ln>
        </p:spPr>
        <p:txBody>
          <a:bodyPr wrap="none" anchor="ctr"/>
          <a:lstStyle/>
          <a:p>
            <a:pPr algn="ctr">
              <a:defRPr/>
            </a:pPr>
            <a:endParaRPr lang="en-GB" sz="1400" b="1">
              <a:solidFill>
                <a:srgbClr val="009CDD"/>
              </a:solidFill>
              <a:cs typeface="+mn-cs"/>
            </a:endParaRPr>
          </a:p>
        </p:txBody>
      </p:sp>
      <p:pic>
        <p:nvPicPr>
          <p:cNvPr id="74770" name="Picture 20" descr="Defra-LogoU-GreenKey-copy"/>
          <p:cNvPicPr>
            <a:picLocks noChangeAspect="1" noChangeArrowheads="1"/>
          </p:cNvPicPr>
          <p:nvPr/>
        </p:nvPicPr>
        <p:blipFill>
          <a:blip r:embed="rId3" cstate="print"/>
          <a:srcRect/>
          <a:stretch>
            <a:fillRect/>
          </a:stretch>
        </p:blipFill>
        <p:spPr bwMode="auto">
          <a:xfrm>
            <a:off x="7372350" y="0"/>
            <a:ext cx="1736725" cy="1582738"/>
          </a:xfrm>
          <a:prstGeom prst="rect">
            <a:avLst/>
          </a:prstGeom>
          <a:noFill/>
          <a:ln w="9525">
            <a:noFill/>
            <a:miter lim="800000"/>
            <a:headEnd/>
            <a:tailEnd/>
          </a:ln>
        </p:spPr>
      </p:pic>
      <p:sp>
        <p:nvSpPr>
          <p:cNvPr id="44" name="TextBox 43"/>
          <p:cNvSpPr txBox="1"/>
          <p:nvPr/>
        </p:nvSpPr>
        <p:spPr>
          <a:xfrm>
            <a:off x="0" y="398463"/>
            <a:ext cx="7561263" cy="892175"/>
          </a:xfrm>
          <a:prstGeom prst="rect">
            <a:avLst/>
          </a:prstGeom>
          <a:noFill/>
        </p:spPr>
        <p:txBody>
          <a:bodyPr>
            <a:spAutoFit/>
          </a:bodyPr>
          <a:lstStyle/>
          <a:p>
            <a:pPr algn="ctr">
              <a:defRPr/>
            </a:pPr>
            <a:r>
              <a:rPr lang="en-GB" sz="2800" i="1" dirty="0">
                <a:solidFill>
                  <a:srgbClr val="000000"/>
                </a:solidFill>
                <a:latin typeface="Arial"/>
                <a:cs typeface="+mn-cs"/>
              </a:rPr>
              <a:t> </a:t>
            </a:r>
            <a:r>
              <a:rPr lang="en-GB" sz="2400" dirty="0">
                <a:solidFill>
                  <a:srgbClr val="000000"/>
                </a:solidFill>
                <a:latin typeface="Arial"/>
                <a:cs typeface="+mn-cs"/>
              </a:rPr>
              <a:t>getting business and consumers to raise standards and to change the supply chain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86411"/>
                                        </p:tgtEl>
                                        <p:attrNameLst>
                                          <p:attrName>style.visibility</p:attrName>
                                        </p:attrNameLst>
                                      </p:cBhvr>
                                      <p:to>
                                        <p:strVal val="visible"/>
                                      </p:to>
                                    </p:set>
                                    <p:animEffect transition="in" filter="fade">
                                      <p:cBhvr>
                                        <p:cTn id="7" dur="1000"/>
                                        <p:tgtEl>
                                          <p:spTgt spid="486411"/>
                                        </p:tgtEl>
                                      </p:cBhvr>
                                    </p:animEffect>
                                    <p:anim calcmode="lin" valueType="num">
                                      <p:cBhvr>
                                        <p:cTn id="8" dur="1000" fill="hold"/>
                                        <p:tgtEl>
                                          <p:spTgt spid="486411"/>
                                        </p:tgtEl>
                                        <p:attrNameLst>
                                          <p:attrName>ppt_x</p:attrName>
                                        </p:attrNameLst>
                                      </p:cBhvr>
                                      <p:tavLst>
                                        <p:tav tm="0">
                                          <p:val>
                                            <p:strVal val="#ppt_x"/>
                                          </p:val>
                                        </p:tav>
                                        <p:tav tm="100000">
                                          <p:val>
                                            <p:strVal val="#ppt_x"/>
                                          </p:val>
                                        </p:tav>
                                      </p:tavLst>
                                    </p:anim>
                                    <p:anim calcmode="lin" valueType="num">
                                      <p:cBhvr>
                                        <p:cTn id="9" dur="1000" fill="hold"/>
                                        <p:tgtEl>
                                          <p:spTgt spid="4864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86414"/>
                                        </p:tgtEl>
                                        <p:attrNameLst>
                                          <p:attrName>style.visibility</p:attrName>
                                        </p:attrNameLst>
                                      </p:cBhvr>
                                      <p:to>
                                        <p:strVal val="visible"/>
                                      </p:to>
                                    </p:set>
                                    <p:animEffect transition="in" filter="fade">
                                      <p:cBhvr>
                                        <p:cTn id="13" dur="1000"/>
                                        <p:tgtEl>
                                          <p:spTgt spid="486414"/>
                                        </p:tgtEl>
                                      </p:cBhvr>
                                    </p:animEffect>
                                    <p:anim calcmode="lin" valueType="num">
                                      <p:cBhvr>
                                        <p:cTn id="14" dur="1000" fill="hold"/>
                                        <p:tgtEl>
                                          <p:spTgt spid="486414"/>
                                        </p:tgtEl>
                                        <p:attrNameLst>
                                          <p:attrName>ppt_x</p:attrName>
                                        </p:attrNameLst>
                                      </p:cBhvr>
                                      <p:tavLst>
                                        <p:tav tm="0">
                                          <p:val>
                                            <p:strVal val="#ppt_x"/>
                                          </p:val>
                                        </p:tav>
                                        <p:tav tm="100000">
                                          <p:val>
                                            <p:strVal val="#ppt_x"/>
                                          </p:val>
                                        </p:tav>
                                      </p:tavLst>
                                    </p:anim>
                                    <p:anim calcmode="lin" valueType="num">
                                      <p:cBhvr>
                                        <p:cTn id="15" dur="1000" fill="hold"/>
                                        <p:tgtEl>
                                          <p:spTgt spid="4864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486442"/>
                                        </p:tgtEl>
                                        <p:attrNameLst>
                                          <p:attrName>style.visibility</p:attrName>
                                        </p:attrNameLst>
                                      </p:cBhvr>
                                      <p:to>
                                        <p:strVal val="visible"/>
                                      </p:to>
                                    </p:set>
                                    <p:animEffect transition="in" filter="fade">
                                      <p:cBhvr>
                                        <p:cTn id="19" dur="1000"/>
                                        <p:tgtEl>
                                          <p:spTgt spid="486442"/>
                                        </p:tgtEl>
                                      </p:cBhvr>
                                    </p:animEffect>
                                    <p:anim calcmode="lin" valueType="num">
                                      <p:cBhvr>
                                        <p:cTn id="20" dur="1000" fill="hold"/>
                                        <p:tgtEl>
                                          <p:spTgt spid="486442"/>
                                        </p:tgtEl>
                                        <p:attrNameLst>
                                          <p:attrName>ppt_x</p:attrName>
                                        </p:attrNameLst>
                                      </p:cBhvr>
                                      <p:tavLst>
                                        <p:tav tm="0">
                                          <p:val>
                                            <p:strVal val="#ppt_x"/>
                                          </p:val>
                                        </p:tav>
                                        <p:tav tm="100000">
                                          <p:val>
                                            <p:strVal val="#ppt_x"/>
                                          </p:val>
                                        </p:tav>
                                      </p:tavLst>
                                    </p:anim>
                                    <p:anim calcmode="lin" valueType="num">
                                      <p:cBhvr>
                                        <p:cTn id="21" dur="1000" fill="hold"/>
                                        <p:tgtEl>
                                          <p:spTgt spid="48644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86443"/>
                                        </p:tgtEl>
                                        <p:attrNameLst>
                                          <p:attrName>style.visibility</p:attrName>
                                        </p:attrNameLst>
                                      </p:cBhvr>
                                      <p:to>
                                        <p:strVal val="visible"/>
                                      </p:to>
                                    </p:set>
                                    <p:animEffect transition="in" filter="fade">
                                      <p:cBhvr>
                                        <p:cTn id="25" dur="1000"/>
                                        <p:tgtEl>
                                          <p:spTgt spid="486443"/>
                                        </p:tgtEl>
                                      </p:cBhvr>
                                    </p:animEffect>
                                    <p:anim calcmode="lin" valueType="num">
                                      <p:cBhvr>
                                        <p:cTn id="26" dur="1000" fill="hold"/>
                                        <p:tgtEl>
                                          <p:spTgt spid="486443"/>
                                        </p:tgtEl>
                                        <p:attrNameLst>
                                          <p:attrName>ppt_x</p:attrName>
                                        </p:attrNameLst>
                                      </p:cBhvr>
                                      <p:tavLst>
                                        <p:tav tm="0">
                                          <p:val>
                                            <p:strVal val="#ppt_x"/>
                                          </p:val>
                                        </p:tav>
                                        <p:tav tm="100000">
                                          <p:val>
                                            <p:strVal val="#ppt_x"/>
                                          </p:val>
                                        </p:tav>
                                      </p:tavLst>
                                    </p:anim>
                                    <p:anim calcmode="lin" valueType="num">
                                      <p:cBhvr>
                                        <p:cTn id="27" dur="1000" fill="hold"/>
                                        <p:tgtEl>
                                          <p:spTgt spid="48644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7" presetClass="entr" presetSubtype="10" fill="hold" nodeType="afterEffect">
                                  <p:stCondLst>
                                    <p:cond delay="50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childTnLst>
                                </p:cTn>
                              </p:par>
                            </p:childTnLst>
                          </p:cTn>
                        </p:par>
                        <p:par>
                          <p:cTn id="33" fill="hold">
                            <p:stCondLst>
                              <p:cond delay="5500"/>
                            </p:stCondLst>
                            <p:childTnLst>
                              <p:par>
                                <p:cTn id="34" presetID="17" presetClass="entr" presetSubtype="1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fltVal val="0"/>
                                          </p:val>
                                        </p:tav>
                                        <p:tav tm="100000">
                                          <p:val>
                                            <p:strVal val="#ppt_w"/>
                                          </p:val>
                                        </p:tav>
                                      </p:tavLst>
                                    </p:anim>
                                    <p:anim calcmode="lin" valueType="num">
                                      <p:cBhvr>
                                        <p:cTn id="37" dur="1000" fill="hold"/>
                                        <p:tgtEl>
                                          <p:spTgt spid="3"/>
                                        </p:tgtEl>
                                        <p:attrNameLst>
                                          <p:attrName>ppt_h</p:attrName>
                                        </p:attrNameLst>
                                      </p:cBhvr>
                                      <p:tavLst>
                                        <p:tav tm="0">
                                          <p:val>
                                            <p:strVal val="#ppt_h"/>
                                          </p:val>
                                        </p:tav>
                                        <p:tav tm="100000">
                                          <p:val>
                                            <p:strVal val="#ppt_h"/>
                                          </p:val>
                                        </p:tav>
                                      </p:tavLst>
                                    </p:anim>
                                  </p:childTnLst>
                                </p:cTn>
                              </p:par>
                            </p:childTnLst>
                          </p:cTn>
                        </p:par>
                        <p:par>
                          <p:cTn id="38" fill="hold">
                            <p:stCondLst>
                              <p:cond delay="6500"/>
                            </p:stCondLst>
                            <p:childTnLst>
                              <p:par>
                                <p:cTn id="39" presetID="17" presetClass="entr" presetSubtype="1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fltVal val="0"/>
                                          </p:val>
                                        </p:tav>
                                        <p:tav tm="100000">
                                          <p:val>
                                            <p:strVal val="#ppt_w"/>
                                          </p:val>
                                        </p:tav>
                                      </p:tavLst>
                                    </p:anim>
                                    <p:anim calcmode="lin" valueType="num">
                                      <p:cBhvr>
                                        <p:cTn id="42" dur="1000" fill="hold"/>
                                        <p:tgtEl>
                                          <p:spTgt spid="4"/>
                                        </p:tgtEl>
                                        <p:attrNameLst>
                                          <p:attrName>ppt_h</p:attrName>
                                        </p:attrNameLst>
                                      </p:cBhvr>
                                      <p:tavLst>
                                        <p:tav tm="0">
                                          <p:val>
                                            <p:strVal val="#ppt_h"/>
                                          </p:val>
                                        </p:tav>
                                        <p:tav tm="100000">
                                          <p:val>
                                            <p:strVal val="#ppt_h"/>
                                          </p:val>
                                        </p:tav>
                                      </p:tavLst>
                                    </p:anim>
                                  </p:childTnLst>
                                </p:cTn>
                              </p:par>
                            </p:childTnLst>
                          </p:cTn>
                        </p:par>
                        <p:par>
                          <p:cTn id="43" fill="hold">
                            <p:stCondLst>
                              <p:cond delay="7500"/>
                            </p:stCondLst>
                            <p:childTnLst>
                              <p:par>
                                <p:cTn id="44" presetID="17" presetClass="entr" presetSubtype="1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strVal val="#ppt_h"/>
                                          </p:val>
                                        </p:tav>
                                        <p:tav tm="100000">
                                          <p:val>
                                            <p:strVal val="#ppt_h"/>
                                          </p:val>
                                        </p:tav>
                                      </p:tavLst>
                                    </p:anim>
                                  </p:childTnLst>
                                </p:cTn>
                              </p:par>
                            </p:childTnLst>
                          </p:cTn>
                        </p:par>
                        <p:par>
                          <p:cTn id="48" fill="hold">
                            <p:stCondLst>
                              <p:cond delay="8500"/>
                            </p:stCondLst>
                            <p:childTnLst>
                              <p:par>
                                <p:cTn id="49" presetID="18" presetClass="entr" presetSubtype="12" fill="hold" grpId="0" nodeType="afterEffect">
                                  <p:stCondLst>
                                    <p:cond delay="0"/>
                                  </p:stCondLst>
                                  <p:childTnLst>
                                    <p:set>
                                      <p:cBhvr>
                                        <p:cTn id="50" dur="1" fill="hold">
                                          <p:stCondLst>
                                            <p:cond delay="0"/>
                                          </p:stCondLst>
                                        </p:cTn>
                                        <p:tgtEl>
                                          <p:spTgt spid="486412"/>
                                        </p:tgtEl>
                                        <p:attrNameLst>
                                          <p:attrName>style.visibility</p:attrName>
                                        </p:attrNameLst>
                                      </p:cBhvr>
                                      <p:to>
                                        <p:strVal val="visible"/>
                                      </p:to>
                                    </p:set>
                                    <p:animEffect transition="in" filter="strips(downLeft)">
                                      <p:cBhvr>
                                        <p:cTn id="51" dur="1000"/>
                                        <p:tgtEl>
                                          <p:spTgt spid="486412"/>
                                        </p:tgtEl>
                                      </p:cBhvr>
                                    </p:animEffect>
                                  </p:childTnLst>
                                </p:cTn>
                              </p:par>
                            </p:childTnLst>
                          </p:cTn>
                        </p:par>
                        <p:par>
                          <p:cTn id="52" fill="hold">
                            <p:stCondLst>
                              <p:cond delay="9500"/>
                            </p:stCondLst>
                            <p:childTnLst>
                              <p:par>
                                <p:cTn id="53" presetID="1" presetClass="entr" presetSubtype="0" fill="hold" grpId="0" nodeType="afterEffect">
                                  <p:stCondLst>
                                    <p:cond delay="500"/>
                                  </p:stCondLst>
                                  <p:childTnLst>
                                    <p:set>
                                      <p:cBhvr>
                                        <p:cTn id="54" dur="1" fill="hold">
                                          <p:stCondLst>
                                            <p:cond delay="0"/>
                                          </p:stCondLst>
                                        </p:cTn>
                                        <p:tgtEl>
                                          <p:spTgt spid="486403"/>
                                        </p:tgtEl>
                                        <p:attrNameLst>
                                          <p:attrName>style.visibility</p:attrName>
                                        </p:attrNameLst>
                                      </p:cBhvr>
                                      <p:to>
                                        <p:strVal val="visible"/>
                                      </p:to>
                                    </p:set>
                                  </p:childTnLst>
                                </p:cTn>
                              </p:par>
                            </p:childTnLst>
                          </p:cTn>
                        </p:par>
                        <p:par>
                          <p:cTn id="55" fill="hold">
                            <p:stCondLst>
                              <p:cond delay="10000"/>
                            </p:stCondLst>
                            <p:childTnLst>
                              <p:par>
                                <p:cTn id="56" presetID="1" presetClass="entr" presetSubtype="0" fill="hold" grpId="0" nodeType="afterEffect">
                                  <p:stCondLst>
                                    <p:cond delay="1000"/>
                                  </p:stCondLst>
                                  <p:childTnLst>
                                    <p:set>
                                      <p:cBhvr>
                                        <p:cTn id="57" dur="1" fill="hold">
                                          <p:stCondLst>
                                            <p:cond delay="0"/>
                                          </p:stCondLst>
                                        </p:cTn>
                                        <p:tgtEl>
                                          <p:spTgt spid="486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3" grpId="0"/>
      <p:bldP spid="486404" grpId="0"/>
      <p:bldP spid="486412" grpId="0" animBg="1"/>
      <p:bldP spid="486411" grpId="0" animBg="1"/>
      <p:bldP spid="486442" grpId="0" animBg="1"/>
      <p:bldP spid="486414" grpId="0" animBg="1"/>
      <p:bldP spid="4864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algn="ctr" eaLnBrk="1" hangingPunct="1"/>
            <a:r>
              <a:rPr lang="en-GB" b="0" i="1" smtClean="0">
                <a:solidFill>
                  <a:schemeClr val="tx1"/>
                </a:solidFill>
              </a:rPr>
              <a:t>Coalition Government approach</a:t>
            </a:r>
          </a:p>
        </p:txBody>
      </p:sp>
      <p:sp>
        <p:nvSpPr>
          <p:cNvPr id="75779" name="Content Placeholder 2"/>
          <p:cNvSpPr>
            <a:spLocks noGrp="1"/>
          </p:cNvSpPr>
          <p:nvPr>
            <p:ph idx="1"/>
          </p:nvPr>
        </p:nvSpPr>
        <p:spPr>
          <a:xfrm>
            <a:off x="211138" y="1628775"/>
            <a:ext cx="8721725" cy="4543425"/>
          </a:xfrm>
        </p:spPr>
        <p:txBody>
          <a:bodyPr/>
          <a:lstStyle/>
          <a:p>
            <a:pPr marL="457200" indent="-457200" eaLnBrk="1" hangingPunct="1">
              <a:buFontTx/>
              <a:buAutoNum type="arabicPeriod"/>
            </a:pPr>
            <a:r>
              <a:rPr lang="en-GB" sz="2400" smtClean="0">
                <a:solidFill>
                  <a:schemeClr val="tx1"/>
                </a:solidFill>
              </a:rPr>
              <a:t>Less regulation – new is very difficult, old are being re-examined for effectiveness and streamlining</a:t>
            </a:r>
          </a:p>
          <a:p>
            <a:pPr marL="457200" indent="-457200" eaLnBrk="1" hangingPunct="1">
              <a:buFontTx/>
              <a:buAutoNum type="arabicPeriod"/>
            </a:pPr>
            <a:r>
              <a:rPr lang="en-GB" sz="2400" smtClean="0">
                <a:solidFill>
                  <a:schemeClr val="tx1"/>
                </a:solidFill>
              </a:rPr>
              <a:t>More behavioural approaches – as alternatives to regulation; as ways of making existing regs work, and nudging change</a:t>
            </a:r>
          </a:p>
          <a:p>
            <a:pPr marL="457200" indent="-457200" eaLnBrk="1" hangingPunct="1">
              <a:buFontTx/>
              <a:buAutoNum type="arabicPeriod"/>
            </a:pPr>
            <a:r>
              <a:rPr lang="en-GB" sz="2400" smtClean="0">
                <a:solidFill>
                  <a:schemeClr val="tx1"/>
                </a:solidFill>
              </a:rPr>
              <a:t>More action by business: seen as business making the right contribution to public policy goals</a:t>
            </a:r>
          </a:p>
          <a:p>
            <a:pPr marL="457200" indent="-457200" eaLnBrk="1" hangingPunct="1">
              <a:buFontTx/>
              <a:buAutoNum type="arabicPeriod"/>
            </a:pPr>
            <a:r>
              <a:rPr lang="en-GB" sz="2400" smtClean="0">
                <a:solidFill>
                  <a:schemeClr val="tx1"/>
                </a:solidFill>
              </a:rPr>
              <a:t>Updating our evidence base</a:t>
            </a:r>
          </a:p>
          <a:p>
            <a:pPr marL="457200" indent="-457200" eaLnBrk="1" hangingPunct="1">
              <a:buFontTx/>
              <a:buNone/>
            </a:pPr>
            <a:endParaRPr lang="en-GB" sz="2400" smtClean="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lgn="ctr" eaLnBrk="1" hangingPunct="1"/>
            <a:r>
              <a:rPr lang="en-GB" b="0" i="1" smtClean="0">
                <a:solidFill>
                  <a:schemeClr val="tx1"/>
                </a:solidFill>
              </a:rPr>
              <a:t>Current tools in the SCP policy box  </a:t>
            </a:r>
          </a:p>
        </p:txBody>
      </p:sp>
      <p:sp>
        <p:nvSpPr>
          <p:cNvPr id="76803" name="Content Placeholder 2"/>
          <p:cNvSpPr>
            <a:spLocks noGrp="1"/>
          </p:cNvSpPr>
          <p:nvPr>
            <p:ph idx="1"/>
          </p:nvPr>
        </p:nvSpPr>
        <p:spPr>
          <a:xfrm>
            <a:off x="211138" y="1341438"/>
            <a:ext cx="8721725" cy="5183187"/>
          </a:xfrm>
        </p:spPr>
        <p:txBody>
          <a:bodyPr/>
          <a:lstStyle/>
          <a:p>
            <a:pPr marL="457200" indent="-457200" eaLnBrk="1" hangingPunct="1">
              <a:buFontTx/>
              <a:buNone/>
            </a:pPr>
            <a:endParaRPr lang="en-GB" sz="2400" smtClean="0">
              <a:solidFill>
                <a:schemeClr val="tx1"/>
              </a:solidFill>
            </a:endParaRPr>
          </a:p>
          <a:p>
            <a:pPr marL="457200" indent="-457200" eaLnBrk="1" hangingPunct="1">
              <a:buFontTx/>
              <a:buNone/>
            </a:pPr>
            <a:r>
              <a:rPr lang="en-GB" sz="2400" smtClean="0">
                <a:solidFill>
                  <a:schemeClr val="tx1"/>
                </a:solidFill>
              </a:rPr>
              <a:t>Supply chain – measure and manage:</a:t>
            </a:r>
          </a:p>
          <a:p>
            <a:pPr marL="857250" lvl="1" indent="-457200" eaLnBrk="1" hangingPunct="1"/>
            <a:r>
              <a:rPr lang="en-GB" sz="2000" smtClean="0">
                <a:solidFill>
                  <a:schemeClr val="tx1"/>
                </a:solidFill>
              </a:rPr>
              <a:t>Carbon footprinting (revised PAS 2050) published 30 Sept</a:t>
            </a:r>
          </a:p>
          <a:p>
            <a:pPr marL="857250" lvl="1" indent="-457200" eaLnBrk="1" hangingPunct="1"/>
            <a:r>
              <a:rPr lang="en-GB" sz="2000" smtClean="0">
                <a:solidFill>
                  <a:schemeClr val="tx1"/>
                </a:solidFill>
              </a:rPr>
              <a:t>Product Category Rules or Supplementary Guidance for food groups and home improvement.  Open-source access :Wrap – Products Research Forum,</a:t>
            </a:r>
          </a:p>
          <a:p>
            <a:pPr marL="857250" lvl="1" indent="-457200" eaLnBrk="1" hangingPunct="1"/>
            <a:r>
              <a:rPr lang="en-GB" sz="2000" smtClean="0">
                <a:solidFill>
                  <a:schemeClr val="tx1"/>
                </a:solidFill>
              </a:rPr>
              <a:t>Looking at carbon, energy, water, biodiversity (later)</a:t>
            </a:r>
          </a:p>
          <a:p>
            <a:pPr marL="857250" lvl="1" indent="-457200" eaLnBrk="1" hangingPunct="1"/>
            <a:r>
              <a:rPr lang="en-GB" sz="2000" smtClean="0">
                <a:solidFill>
                  <a:schemeClr val="tx1"/>
                </a:solidFill>
              </a:rPr>
              <a:t>Water foot printing Guidance - 2012</a:t>
            </a:r>
          </a:p>
          <a:p>
            <a:pPr marL="857250" lvl="1" indent="-457200" eaLnBrk="1" hangingPunct="1"/>
            <a:endParaRPr lang="en-GB" sz="2000" smtClean="0">
              <a:solidFill>
                <a:schemeClr val="tx1"/>
              </a:solidFill>
            </a:endParaRPr>
          </a:p>
        </p:txBody>
      </p:sp>
    </p:spTree>
  </p:cSld>
  <p:clrMapOvr>
    <a:masterClrMapping/>
  </p:clrMapOvr>
</p:sld>
</file>

<file path=ppt/theme/theme1.xml><?xml version="1.0" encoding="utf-8"?>
<a:theme xmlns:a="http://schemas.openxmlformats.org/drawingml/2006/main" name="Theme1">
  <a:themeElements>
    <a:clrScheme name="Default Design 9">
      <a:dk1>
        <a:srgbClr val="000000"/>
      </a:dk1>
      <a:lt1>
        <a:srgbClr val="FFFFFE"/>
      </a:lt1>
      <a:dk2>
        <a:srgbClr val="000000"/>
      </a:dk2>
      <a:lt2>
        <a:srgbClr val="000000"/>
      </a:lt2>
      <a:accent1>
        <a:srgbClr val="666600"/>
      </a:accent1>
      <a:accent2>
        <a:srgbClr val="999933"/>
      </a:accent2>
      <a:accent3>
        <a:srgbClr val="FFFFFE"/>
      </a:accent3>
      <a:accent4>
        <a:srgbClr val="000000"/>
      </a:accent4>
      <a:accent5>
        <a:srgbClr val="B8B8AA"/>
      </a:accent5>
      <a:accent6>
        <a:srgbClr val="8A8A2D"/>
      </a:accent6>
      <a:hlink>
        <a:srgbClr val="CCCC99"/>
      </a:hlink>
      <a:folHlink>
        <a:srgbClr val="CC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bg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999999"/>
        </a:dk1>
        <a:lt1>
          <a:srgbClr val="FFFFFF"/>
        </a:lt1>
        <a:dk2>
          <a:srgbClr val="FFFFFE"/>
        </a:dk2>
        <a:lt2>
          <a:srgbClr val="FFFEFF"/>
        </a:lt2>
        <a:accent1>
          <a:srgbClr val="99CCCC"/>
        </a:accent1>
        <a:accent2>
          <a:srgbClr val="FFCC33"/>
        </a:accent2>
        <a:accent3>
          <a:srgbClr val="FFFFFE"/>
        </a:accent3>
        <a:accent4>
          <a:srgbClr val="DADADA"/>
        </a:accent4>
        <a:accent5>
          <a:srgbClr val="CAE2E2"/>
        </a:accent5>
        <a:accent6>
          <a:srgbClr val="E7B92D"/>
        </a:accent6>
        <a:hlink>
          <a:srgbClr val="6699CC"/>
        </a:hlink>
        <a:folHlink>
          <a:srgbClr val="99CC33"/>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E"/>
        </a:lt1>
        <a:dk2>
          <a:srgbClr val="000000"/>
        </a:dk2>
        <a:lt2>
          <a:srgbClr val="000000"/>
        </a:lt2>
        <a:accent1>
          <a:srgbClr val="666600"/>
        </a:accent1>
        <a:accent2>
          <a:srgbClr val="999933"/>
        </a:accent2>
        <a:accent3>
          <a:srgbClr val="FFFFFE"/>
        </a:accent3>
        <a:accent4>
          <a:srgbClr val="000000"/>
        </a:accent4>
        <a:accent5>
          <a:srgbClr val="B8B8AA"/>
        </a:accent5>
        <a:accent6>
          <a:srgbClr val="8A8A2D"/>
        </a:accent6>
        <a:hlink>
          <a:srgbClr val="CCCC99"/>
        </a:hlink>
        <a:folHlink>
          <a:srgbClr val="CC66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2 The approach">
  <a:themeElements>
    <a:clrScheme name="Section 2 The approa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ction 2 The approa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1750" cap="flat" cmpd="sng" algn="ctr">
          <a:solidFill>
            <a:srgbClr val="009CDD"/>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rgbClr val="009CDD"/>
            </a:solidFill>
            <a:effectLst/>
            <a:latin typeface="Arial" charset="0"/>
          </a:defRPr>
        </a:defPPr>
      </a:lstStyle>
    </a:spDef>
    <a:lnDef>
      <a:spPr bwMode="auto">
        <a:xfrm>
          <a:off x="0" y="0"/>
          <a:ext cx="1" cy="1"/>
        </a:xfrm>
        <a:custGeom>
          <a:avLst/>
          <a:gdLst/>
          <a:ahLst/>
          <a:cxnLst/>
          <a:rect l="0" t="0" r="0" b="0"/>
          <a:pathLst/>
        </a:custGeom>
        <a:solidFill>
          <a:schemeClr val="bg1"/>
        </a:solidFill>
        <a:ln w="31750" cap="flat" cmpd="sng" algn="ctr">
          <a:solidFill>
            <a:srgbClr val="009CDD"/>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rgbClr val="009CDD"/>
            </a:solidFill>
            <a:effectLst/>
            <a:latin typeface="Arial" charset="0"/>
          </a:defRPr>
        </a:defPPr>
      </a:lstStyle>
    </a:lnDef>
  </a:objectDefaults>
  <a:extraClrSchemeLst>
    <a:extraClrScheme>
      <a:clrScheme name="Section 2 The approa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2 The approac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2 The approac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2 The approac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2 The approac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2 The approac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2 The approac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2 The approac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2 The approac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2 The approac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2 The approac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2 The approac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1 The rationale">
  <a:themeElements>
    <a:clrScheme name="Section 1 The rationa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ction 1 The rationa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1750" cap="flat" cmpd="sng" algn="ctr">
          <a:solidFill>
            <a:srgbClr val="009CDD"/>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rgbClr val="009CDD"/>
            </a:solidFill>
            <a:effectLst/>
            <a:latin typeface="Arial" charset="0"/>
          </a:defRPr>
        </a:defPPr>
      </a:lstStyle>
    </a:spDef>
    <a:lnDef>
      <a:spPr bwMode="auto">
        <a:xfrm>
          <a:off x="0" y="0"/>
          <a:ext cx="1" cy="1"/>
        </a:xfrm>
        <a:custGeom>
          <a:avLst/>
          <a:gdLst/>
          <a:ahLst/>
          <a:cxnLst/>
          <a:rect l="0" t="0" r="0" b="0"/>
          <a:pathLst/>
        </a:custGeom>
        <a:solidFill>
          <a:schemeClr val="bg1"/>
        </a:solidFill>
        <a:ln w="31750" cap="flat" cmpd="sng" algn="ctr">
          <a:solidFill>
            <a:srgbClr val="009CDD"/>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rgbClr val="009CDD"/>
            </a:solidFill>
            <a:effectLst/>
            <a:latin typeface="Arial" charset="0"/>
          </a:defRPr>
        </a:defPPr>
      </a:lstStyle>
    </a:lnDef>
  </a:objectDefaults>
  <a:extraClrSchemeLst>
    <a:extraClrScheme>
      <a:clrScheme name="Section 1 The rationa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The rationa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The rationa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The rationa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The rationa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The rationa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The rationa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The rationa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The rationa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The rationa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The rationa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The rationa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ection 1 The rationale">
  <a:themeElements>
    <a:clrScheme name="Section 1 The rationa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ction 1 The rationa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1750" cap="flat" cmpd="sng" algn="ctr">
          <a:solidFill>
            <a:srgbClr val="009CDD"/>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rgbClr val="009CDD"/>
            </a:solidFill>
            <a:effectLst/>
            <a:latin typeface="Arial" charset="0"/>
          </a:defRPr>
        </a:defPPr>
      </a:lstStyle>
    </a:spDef>
    <a:lnDef>
      <a:spPr bwMode="auto">
        <a:xfrm>
          <a:off x="0" y="0"/>
          <a:ext cx="1" cy="1"/>
        </a:xfrm>
        <a:custGeom>
          <a:avLst/>
          <a:gdLst/>
          <a:ahLst/>
          <a:cxnLst/>
          <a:rect l="0" t="0" r="0" b="0"/>
          <a:pathLst/>
        </a:custGeom>
        <a:solidFill>
          <a:schemeClr val="bg1"/>
        </a:solidFill>
        <a:ln w="31750" cap="flat" cmpd="sng" algn="ctr">
          <a:solidFill>
            <a:srgbClr val="009CDD"/>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rgbClr val="009CDD"/>
            </a:solidFill>
            <a:effectLst/>
            <a:latin typeface="Arial" charset="0"/>
          </a:defRPr>
        </a:defPPr>
      </a:lstStyle>
    </a:lnDef>
  </a:objectDefaults>
  <a:extraClrSchemeLst>
    <a:extraClrScheme>
      <a:clrScheme name="Section 1 The rationa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The rationa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The rationa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The rationa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The rationa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The rationa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The rationa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The rationa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The rationa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The rationa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The rationa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The rationa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ection 2 The approach">
  <a:themeElements>
    <a:clrScheme name="Section 2 The approa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ction 2 The approa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1750" cap="flat" cmpd="sng" algn="ctr">
          <a:solidFill>
            <a:srgbClr val="009CDD"/>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rgbClr val="009CDD"/>
            </a:solidFill>
            <a:effectLst/>
            <a:latin typeface="Arial" charset="0"/>
          </a:defRPr>
        </a:defPPr>
      </a:lstStyle>
    </a:spDef>
    <a:lnDef>
      <a:spPr bwMode="auto">
        <a:xfrm>
          <a:off x="0" y="0"/>
          <a:ext cx="1" cy="1"/>
        </a:xfrm>
        <a:custGeom>
          <a:avLst/>
          <a:gdLst/>
          <a:ahLst/>
          <a:cxnLst/>
          <a:rect l="0" t="0" r="0" b="0"/>
          <a:pathLst/>
        </a:custGeom>
        <a:solidFill>
          <a:schemeClr val="bg1"/>
        </a:solidFill>
        <a:ln w="31750" cap="flat" cmpd="sng" algn="ctr">
          <a:solidFill>
            <a:srgbClr val="009CDD"/>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rgbClr val="009CDD"/>
            </a:solidFill>
            <a:effectLst/>
            <a:latin typeface="Arial" charset="0"/>
          </a:defRPr>
        </a:defPPr>
      </a:lstStyle>
    </a:lnDef>
  </a:objectDefaults>
  <a:extraClrSchemeLst>
    <a:extraClrScheme>
      <a:clrScheme name="Section 2 The approa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2 The approac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2 The approac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2 The approac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2 The approac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2 The approac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2 The approac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2 The approac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2 The approac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2 The approac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2 The approac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2 The approac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Theme1">
  <a:themeElements>
    <a:clrScheme name="Default Design 9">
      <a:dk1>
        <a:srgbClr val="000000"/>
      </a:dk1>
      <a:lt1>
        <a:srgbClr val="FFFFFE"/>
      </a:lt1>
      <a:dk2>
        <a:srgbClr val="000000"/>
      </a:dk2>
      <a:lt2>
        <a:srgbClr val="000000"/>
      </a:lt2>
      <a:accent1>
        <a:srgbClr val="666600"/>
      </a:accent1>
      <a:accent2>
        <a:srgbClr val="999933"/>
      </a:accent2>
      <a:accent3>
        <a:srgbClr val="FFFFFE"/>
      </a:accent3>
      <a:accent4>
        <a:srgbClr val="000000"/>
      </a:accent4>
      <a:accent5>
        <a:srgbClr val="B8B8AA"/>
      </a:accent5>
      <a:accent6>
        <a:srgbClr val="8A8A2D"/>
      </a:accent6>
      <a:hlink>
        <a:srgbClr val="CCCC99"/>
      </a:hlink>
      <a:folHlink>
        <a:srgbClr val="CC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bg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999999"/>
        </a:dk1>
        <a:lt1>
          <a:srgbClr val="FFFFFF"/>
        </a:lt1>
        <a:dk2>
          <a:srgbClr val="FFFFFE"/>
        </a:dk2>
        <a:lt2>
          <a:srgbClr val="FFFEFF"/>
        </a:lt2>
        <a:accent1>
          <a:srgbClr val="99CCCC"/>
        </a:accent1>
        <a:accent2>
          <a:srgbClr val="FFCC33"/>
        </a:accent2>
        <a:accent3>
          <a:srgbClr val="FFFFFE"/>
        </a:accent3>
        <a:accent4>
          <a:srgbClr val="DADADA"/>
        </a:accent4>
        <a:accent5>
          <a:srgbClr val="CAE2E2"/>
        </a:accent5>
        <a:accent6>
          <a:srgbClr val="E7B92D"/>
        </a:accent6>
        <a:hlink>
          <a:srgbClr val="6699CC"/>
        </a:hlink>
        <a:folHlink>
          <a:srgbClr val="99CC33"/>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E"/>
        </a:lt1>
        <a:dk2>
          <a:srgbClr val="000000"/>
        </a:dk2>
        <a:lt2>
          <a:srgbClr val="000000"/>
        </a:lt2>
        <a:accent1>
          <a:srgbClr val="666600"/>
        </a:accent1>
        <a:accent2>
          <a:srgbClr val="999933"/>
        </a:accent2>
        <a:accent3>
          <a:srgbClr val="FFFFFE"/>
        </a:accent3>
        <a:accent4>
          <a:srgbClr val="000000"/>
        </a:accent4>
        <a:accent5>
          <a:srgbClr val="B8B8AA"/>
        </a:accent5>
        <a:accent6>
          <a:srgbClr val="8A8A2D"/>
        </a:accent6>
        <a:hlink>
          <a:srgbClr val="CCCC99"/>
        </a:hlink>
        <a:folHlink>
          <a:srgbClr val="CC66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heme1">
  <a:themeElements>
    <a:clrScheme name="Default Design 9">
      <a:dk1>
        <a:srgbClr val="000000"/>
      </a:dk1>
      <a:lt1>
        <a:srgbClr val="FFFFFE"/>
      </a:lt1>
      <a:dk2>
        <a:srgbClr val="000000"/>
      </a:dk2>
      <a:lt2>
        <a:srgbClr val="000000"/>
      </a:lt2>
      <a:accent1>
        <a:srgbClr val="666600"/>
      </a:accent1>
      <a:accent2>
        <a:srgbClr val="999933"/>
      </a:accent2>
      <a:accent3>
        <a:srgbClr val="FFFFFE"/>
      </a:accent3>
      <a:accent4>
        <a:srgbClr val="000000"/>
      </a:accent4>
      <a:accent5>
        <a:srgbClr val="B8B8AA"/>
      </a:accent5>
      <a:accent6>
        <a:srgbClr val="8A8A2D"/>
      </a:accent6>
      <a:hlink>
        <a:srgbClr val="CCCC99"/>
      </a:hlink>
      <a:folHlink>
        <a:srgbClr val="CC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bg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999999"/>
        </a:dk1>
        <a:lt1>
          <a:srgbClr val="FFFFFF"/>
        </a:lt1>
        <a:dk2>
          <a:srgbClr val="FFFFFE"/>
        </a:dk2>
        <a:lt2>
          <a:srgbClr val="FFFEFF"/>
        </a:lt2>
        <a:accent1>
          <a:srgbClr val="99CCCC"/>
        </a:accent1>
        <a:accent2>
          <a:srgbClr val="FFCC33"/>
        </a:accent2>
        <a:accent3>
          <a:srgbClr val="FFFFFE"/>
        </a:accent3>
        <a:accent4>
          <a:srgbClr val="DADADA"/>
        </a:accent4>
        <a:accent5>
          <a:srgbClr val="CAE2E2"/>
        </a:accent5>
        <a:accent6>
          <a:srgbClr val="E7B92D"/>
        </a:accent6>
        <a:hlink>
          <a:srgbClr val="6699CC"/>
        </a:hlink>
        <a:folHlink>
          <a:srgbClr val="99CC33"/>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E"/>
        </a:lt1>
        <a:dk2>
          <a:srgbClr val="000000"/>
        </a:dk2>
        <a:lt2>
          <a:srgbClr val="000000"/>
        </a:lt2>
        <a:accent1>
          <a:srgbClr val="666600"/>
        </a:accent1>
        <a:accent2>
          <a:srgbClr val="999933"/>
        </a:accent2>
        <a:accent3>
          <a:srgbClr val="FFFFFE"/>
        </a:accent3>
        <a:accent4>
          <a:srgbClr val="000000"/>
        </a:accent4>
        <a:accent5>
          <a:srgbClr val="B8B8AA"/>
        </a:accent5>
        <a:accent6>
          <a:srgbClr val="8A8A2D"/>
        </a:accent6>
        <a:hlink>
          <a:srgbClr val="CCCC99"/>
        </a:hlink>
        <a:folHlink>
          <a:srgbClr val="CC66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Owners_x0020_manager xmlns="6a76965f-01bc-4a02-9687-b600f327c1dd">
      <UserInfo xmlns="6a76965f-01bc-4a02-9687-b600f327c1dd">
        <DisplayName xmlns="6a76965f-01bc-4a02-9687-b600f327c1dd"/>
        <AccountId xmlns="6a76965f-01bc-4a02-9687-b600f327c1dd" xsi:nil="true"/>
        <AccountType xmlns="6a76965f-01bc-4a02-9687-b600f327c1dd"/>
      </UserInfo>
    </Owners_x0020_manager>
    <Owners_x0020_group xmlns="6a76965f-01bc-4a02-9687-b600f327c1dd" xsi:nil="true"/>
    <Owners_x0020_unit xmlns="6a76965f-01bc-4a02-9687-b600f327c1dd" xsi:nil="true"/>
    <Project_x0020_code xmlns="6a76965f-01bc-4a02-9687-b600f327c1dd" xsi:nil="true"/>
    <Owners_x0020_grade xmlns="6a76965f-01bc-4a02-9687-b600f327c1dd" xsi:nil="true"/>
    <Project_x0020_manager xmlns="6a76965f-01bc-4a02-9687-b600f327c1dd">
      <UserInfo xmlns="6a76965f-01bc-4a02-9687-b600f327c1dd">
        <DisplayName xmlns="6a76965f-01bc-4a02-9687-b600f327c1dd"/>
        <AccountId xmlns="6a76965f-01bc-4a02-9687-b600f327c1dd" xsi:nil="true"/>
        <AccountType xmlns="6a76965f-01bc-4a02-9687-b600f327c1dd"/>
      </UserInfo>
    </Project_x0020_manager>
    <Owners_x0020_organisation xmlns="6a76965f-01bc-4a02-9687-b600f327c1dd" xsi:nil="true"/>
    <Programme_x0020_code xmlns="6a76965f-01bc-4a02-9687-b600f327c1dd" xsi:nil="true"/>
    <Owners_x0020_directorate xmlns="6a76965f-01bc-4a02-9687-b600f327c1dd" xsi:nil="true"/>
    <Programme_x0020_manager xmlns="6a76965f-01bc-4a02-9687-b600f327c1dd">
      <UserInfo xmlns="6a76965f-01bc-4a02-9687-b600f327c1dd">
        <DisplayName xmlns="6a76965f-01bc-4a02-9687-b600f327c1dd"/>
        <AccountId xmlns="6a76965f-01bc-4a02-9687-b600f327c1dd" xsi:nil="true"/>
        <AccountType xmlns="6a76965f-01bc-4a02-9687-b600f327c1dd"/>
      </UserInfo>
    </Programme_x0020_manag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Short" ma:contentTypeID="0x0101003E29A6DDF0996A4096339A2D84BE0F4701009668671DF6E8FA4685615C0D147DACC4" ma:contentTypeVersion="0" ma:contentTypeDescription="This item is routine/low value and will have a short fixed life-span" ma:contentTypeScope="" ma:versionID="a55cf6c3f25cef3ce3c8991cc4104bb2">
  <xsd:schema xmlns:xsd="http://www.w3.org/2001/XMLSchema" xmlns:p="http://schemas.microsoft.com/office/2006/metadata/properties" xmlns:ns3="6a76965f-01bc-4a02-9687-b600f327c1dd" targetNamespace="http://schemas.microsoft.com/office/2006/metadata/properties" ma:root="true" ma:fieldsID="e79ae91c8d09a45956d7ce7e0fa2d44d" ns3:_="">
    <xsd:import namespace="6a76965f-01bc-4a02-9687-b600f327c1dd"/>
    <xsd:element name="properties">
      <xsd:complexType>
        <xsd:sequence>
          <xsd:element name="documentManagement">
            <xsd:complexType>
              <xsd:all>
                <xsd:element ref="ns3:Owners_x0020_directorate" minOccurs="0"/>
                <xsd:element ref="ns3:Owners_x0020_grade" minOccurs="0"/>
                <xsd:element ref="ns3:Owners_x0020_group" minOccurs="0"/>
                <xsd:element ref="ns3:Owners_x0020_organisation" minOccurs="0"/>
                <xsd:element ref="ns3:Owners_x0020_unit" minOccurs="0"/>
                <xsd:element ref="ns3:Programme_x0020_code" minOccurs="0"/>
                <xsd:element ref="ns3:Programme_x0020_manager" minOccurs="0"/>
                <xsd:element ref="ns3:Project_x0020_code" minOccurs="0"/>
                <xsd:element ref="ns3:Project_x0020_manager" minOccurs="0"/>
                <xsd:element ref="ns3:Owners_x0020_manager" minOccurs="0"/>
              </xsd:all>
            </xsd:complexType>
          </xsd:element>
        </xsd:sequence>
      </xsd:complexType>
    </xsd:element>
  </xsd:schema>
  <xsd:schema xmlns:xsd="http://www.w3.org/2001/XMLSchema" xmlns:dms="http://schemas.microsoft.com/office/2006/documentManagement/types" targetNamespace="6a76965f-01bc-4a02-9687-b600f327c1dd" elementFormDefault="qualified">
    <xsd:import namespace="http://schemas.microsoft.com/office/2006/documentManagement/types"/>
    <xsd:element name="Owners_x0020_directorate" ma:index="9" nillable="true" ma:displayName="Owners directorate" ma:hidden="true" ma:internalName="Owners_x0020_directorate" ma:readOnly="false">
      <xsd:simpleType>
        <xsd:restriction base="dms:Text">
          <xsd:maxLength value="255"/>
        </xsd:restriction>
      </xsd:simpleType>
    </xsd:element>
    <xsd:element name="Owners_x0020_grade" ma:index="10" nillable="true" ma:displayName="Owners grade" ma:hidden="true" ma:internalName="Owners_x0020_grade" ma:readOnly="false">
      <xsd:simpleType>
        <xsd:restriction base="dms:Text">
          <xsd:maxLength value="255"/>
        </xsd:restriction>
      </xsd:simpleType>
    </xsd:element>
    <xsd:element name="Owners_x0020_group" ma:index="11" nillable="true" ma:displayName="Owners group" ma:default="" ma:hidden="true" ma:internalName="Owners_x0020_group" ma:readOnly="false">
      <xsd:simpleType>
        <xsd:restriction base="dms:Text">
          <xsd:maxLength value="255"/>
        </xsd:restriction>
      </xsd:simpleType>
    </xsd:element>
    <xsd:element name="Owners_x0020_organisation" ma:index="12" nillable="true" ma:displayName="Owners organisation" ma:hidden="true" ma:internalName="Owners_x0020_organisation" ma:readOnly="false">
      <xsd:simpleType>
        <xsd:restriction base="dms:Text">
          <xsd:maxLength value="255"/>
        </xsd:restriction>
      </xsd:simpleType>
    </xsd:element>
    <xsd:element name="Owners_x0020_unit" ma:index="13" nillable="true" ma:displayName="Owners unit" ma:hidden="true" ma:internalName="Owners_x0020_unit" ma:readOnly="false">
      <xsd:simpleType>
        <xsd:restriction base="dms:Text">
          <xsd:maxLength value="255"/>
        </xsd:restriction>
      </xsd:simpleType>
    </xsd:element>
    <xsd:element name="Programme_x0020_code" ma:index="14" nillable="true" ma:displayName="Programme code" ma:hidden="true" ma:internalName="Programme_x0020_code" ma:readOnly="false">
      <xsd:simpleType>
        <xsd:restriction base="dms:Text">
          <xsd:maxLength value="255"/>
        </xsd:restriction>
      </xsd:simpleType>
    </xsd:element>
    <xsd:element name="Programme_x0020_manager" ma:index="15" nillable="true" ma:displayName="Programme manager" ma:hidden="true" ma:list="UserInfo" ma:internalName="Programme_x0020_manag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_x0020_code" ma:index="16" nillable="true" ma:displayName="Project code" ma:hidden="true" ma:internalName="Project_x0020_code" ma:readOnly="false">
      <xsd:simpleType>
        <xsd:restriction base="dms:Text">
          <xsd:maxLength value="255"/>
        </xsd:restriction>
      </xsd:simpleType>
    </xsd:element>
    <xsd:element name="Project_x0020_manager" ma:index="17" nillable="true" ma:displayName="Project manager" ma:hidden="true" ma:list="UserInfo" ma:internalName="Project_x0020_manag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wners_x0020_manager" ma:index="18" nillable="true" ma:displayName="Owners manager" ma:hidden="true" ma:list="UserInfo" ma:internalName="Owners_x0020_manag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470629F-0465-401F-B3D9-81E706DBFBE5}">
  <ds:schemaRefs>
    <ds:schemaRef ds:uri="http://schemas.microsoft.com/office/2006/metadata/properties"/>
    <ds:schemaRef ds:uri="6a76965f-01bc-4a02-9687-b600f327c1dd"/>
  </ds:schemaRefs>
</ds:datastoreItem>
</file>

<file path=customXml/itemProps2.xml><?xml version="1.0" encoding="utf-8"?>
<ds:datastoreItem xmlns:ds="http://schemas.openxmlformats.org/officeDocument/2006/customXml" ds:itemID="{F1CBA619-4481-45DE-9183-4D145B83A722}">
  <ds:schemaRefs>
    <ds:schemaRef ds:uri="http://schemas.microsoft.com/sharepoint/v3/contenttype/forms"/>
  </ds:schemaRefs>
</ds:datastoreItem>
</file>

<file path=customXml/itemProps3.xml><?xml version="1.0" encoding="utf-8"?>
<ds:datastoreItem xmlns:ds="http://schemas.openxmlformats.org/officeDocument/2006/customXml" ds:itemID="{1355A272-83CA-481F-9751-A1A86BCBD9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76965f-01bc-4a02-9687-b600f327c1d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Theme1</Template>
  <TotalTime>1882</TotalTime>
  <Words>2086</Words>
  <Application>Microsoft Office PowerPoint</Application>
  <PresentationFormat>On-screen Show (4:3)</PresentationFormat>
  <Paragraphs>299</Paragraphs>
  <Slides>25</Slides>
  <Notes>6</Notes>
  <HiddenSlides>0</HiddenSlides>
  <MMClips>0</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25</vt:i4>
      </vt:variant>
    </vt:vector>
  </HeadingPairs>
  <TitlesOfParts>
    <vt:vector size="35" baseType="lpstr">
      <vt:lpstr>Theme1</vt:lpstr>
      <vt:lpstr>Section 2 The approach</vt:lpstr>
      <vt:lpstr>Section 1 The rationale</vt:lpstr>
      <vt:lpstr>1_Section 1 The rationale</vt:lpstr>
      <vt:lpstr>1_Section 2 The approach</vt:lpstr>
      <vt:lpstr>Office Theme</vt:lpstr>
      <vt:lpstr>1_Theme1</vt:lpstr>
      <vt:lpstr>2_Theme1</vt:lpstr>
      <vt:lpstr>Chart</vt:lpstr>
      <vt:lpstr>Bitmap Image</vt:lpstr>
      <vt:lpstr>SCP policy – actions, opportunities and next steps</vt:lpstr>
      <vt:lpstr>Summary </vt:lpstr>
      <vt:lpstr>Context: UK consumption GHG emissions increased by 15% from 2000-2008</vt:lpstr>
      <vt:lpstr>Slide 4</vt:lpstr>
      <vt:lpstr>Slide 5</vt:lpstr>
      <vt:lpstr>Slide 6</vt:lpstr>
      <vt:lpstr>Slide 7</vt:lpstr>
      <vt:lpstr>Coalition Government approach</vt:lpstr>
      <vt:lpstr>Current tools in the SCP policy box  </vt:lpstr>
      <vt:lpstr>Standards, labelling and eco-design</vt:lpstr>
      <vt:lpstr>Slide 11</vt:lpstr>
      <vt:lpstr>Product Lifetimes Study</vt:lpstr>
      <vt:lpstr>The environmental case</vt:lpstr>
      <vt:lpstr>Environmental case: findings</vt:lpstr>
      <vt:lpstr>Attitudes and behaviours</vt:lpstr>
      <vt:lpstr>3 themes emerged from participants attitudes and behaviour</vt:lpstr>
      <vt:lpstr>Business case: the measures investigated</vt:lpstr>
      <vt:lpstr>The business case: findings</vt:lpstr>
      <vt:lpstr>Next steps</vt:lpstr>
      <vt:lpstr>Slide 20</vt:lpstr>
      <vt:lpstr>Stimulating citizen demand, a behavioural approach. Understanding the factors that influence us:</vt:lpstr>
      <vt:lpstr> We know why people are acting and why they are not – the evidence shows... </vt:lpstr>
      <vt:lpstr>Key principles to inform behavioural approaches </vt:lpstr>
      <vt:lpstr>Influencing behaviour:</vt:lpstr>
      <vt:lpstr>In summary</vt:lpstr>
    </vt:vector>
  </TitlesOfParts>
  <Company>Defra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 Sussams</dc:creator>
  <cp:lastModifiedBy>temp2420</cp:lastModifiedBy>
  <cp:revision>81</cp:revision>
  <dcterms:created xsi:type="dcterms:W3CDTF">2011-04-04T07:38:11Z</dcterms:created>
  <dcterms:modified xsi:type="dcterms:W3CDTF">2011-10-06T09:16:59Z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0x0101003E29A6DDF0996A4096339A2D84BE0F4701009668671DF6E8FA4685615C0D147DACC4</vt:lpwstr>
  </property>
</Properties>
</file>